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sldIdLst>
    <p:sldId id="326" r:id="rId2"/>
    <p:sldId id="334" r:id="rId3"/>
    <p:sldId id="333" r:id="rId4"/>
    <p:sldId id="361" r:id="rId5"/>
    <p:sldId id="341" r:id="rId6"/>
    <p:sldId id="342" r:id="rId7"/>
    <p:sldId id="343" r:id="rId8"/>
    <p:sldId id="344" r:id="rId9"/>
    <p:sldId id="346" r:id="rId10"/>
    <p:sldId id="347" r:id="rId11"/>
    <p:sldId id="348" r:id="rId12"/>
    <p:sldId id="345" r:id="rId13"/>
    <p:sldId id="349" r:id="rId14"/>
    <p:sldId id="350" r:id="rId15"/>
    <p:sldId id="358" r:id="rId16"/>
    <p:sldId id="359" r:id="rId17"/>
    <p:sldId id="351" r:id="rId18"/>
    <p:sldId id="352" r:id="rId19"/>
    <p:sldId id="363" r:id="rId20"/>
    <p:sldId id="353" r:id="rId21"/>
    <p:sldId id="354" r:id="rId22"/>
    <p:sldId id="362" r:id="rId23"/>
    <p:sldId id="327" r:id="rId24"/>
    <p:sldId id="328" r:id="rId25"/>
    <p:sldId id="329" r:id="rId26"/>
    <p:sldId id="330" r:id="rId27"/>
    <p:sldId id="332" r:id="rId28"/>
    <p:sldId id="331" r:id="rId29"/>
    <p:sldId id="322" r:id="rId30"/>
    <p:sldId id="339" r:id="rId31"/>
    <p:sldId id="340" r:id="rId32"/>
    <p:sldId id="324" r:id="rId33"/>
    <p:sldId id="323" r:id="rId34"/>
    <p:sldId id="325" r:id="rId35"/>
    <p:sldId id="337" r:id="rId36"/>
    <p:sldId id="356" r:id="rId37"/>
    <p:sldId id="338" r:id="rId38"/>
    <p:sldId id="355" r:id="rId3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ysikalische Simulation" id="{C3F1DA13-382B-46A4-B89B-E1FCA8BD1CF0}">
          <p14:sldIdLst>
            <p14:sldId id="326"/>
            <p14:sldId id="334"/>
            <p14:sldId id="333"/>
            <p14:sldId id="361"/>
            <p14:sldId id="341"/>
            <p14:sldId id="342"/>
            <p14:sldId id="343"/>
            <p14:sldId id="344"/>
            <p14:sldId id="346"/>
            <p14:sldId id="347"/>
            <p14:sldId id="348"/>
            <p14:sldId id="345"/>
            <p14:sldId id="349"/>
            <p14:sldId id="350"/>
            <p14:sldId id="358"/>
            <p14:sldId id="359"/>
            <p14:sldId id="351"/>
            <p14:sldId id="352"/>
            <p14:sldId id="363"/>
            <p14:sldId id="353"/>
            <p14:sldId id="354"/>
            <p14:sldId id="362"/>
            <p14:sldId id="327"/>
            <p14:sldId id="328"/>
            <p14:sldId id="329"/>
            <p14:sldId id="330"/>
            <p14:sldId id="332"/>
            <p14:sldId id="331"/>
          </p14:sldIdLst>
        </p14:section>
        <p14:section name="Spiele" id="{DDF51FB6-5397-4F8D-9777-702ADB82F0A1}">
          <p14:sldIdLst>
            <p14:sldId id="322"/>
            <p14:sldId id="339"/>
            <p14:sldId id="340"/>
            <p14:sldId id="324"/>
            <p14:sldId id="323"/>
            <p14:sldId id="325"/>
          </p14:sldIdLst>
        </p14:section>
        <p14:section name="Abschnitt ohne Titel" id="{8ADB2170-47D3-420C-866F-EE0A82AE3C9C}">
          <p14:sldIdLst/>
        </p14:section>
        <p14:section name="Fazit und Ausblick" id="{B5B31CAD-8572-49CA-A01E-594AC5425DE9}">
          <p14:sldIdLst>
            <p14:sldId id="337"/>
            <p14:sldId id="356"/>
            <p14:sldId id="338"/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DADCDE"/>
    <a:srgbClr val="E6F0C8"/>
    <a:srgbClr val="83B81A"/>
    <a:srgbClr val="00844D"/>
    <a:srgbClr val="707173"/>
    <a:srgbClr val="000000"/>
    <a:srgbClr val="E0EBD5"/>
    <a:srgbClr val="DADCDC"/>
    <a:srgbClr val="C1D8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9822" autoAdjust="0"/>
  </p:normalViewPr>
  <p:slideViewPr>
    <p:cSldViewPr>
      <p:cViewPr varScale="1">
        <p:scale>
          <a:sx n="104" d="100"/>
          <a:sy n="104" d="100"/>
        </p:scale>
        <p:origin x="132" y="186"/>
      </p:cViewPr>
      <p:guideLst>
        <p:guide orient="horz" pos="2160"/>
        <p:guide pos="5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-2808" y="-96"/>
      </p:cViewPr>
      <p:guideLst>
        <p:guide orient="horz" pos="2880"/>
        <p:guide pos="2160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8C8504-2031-4168-8F33-C5DC8E0A8EE1}" type="doc">
      <dgm:prSet loTypeId="urn:microsoft.com/office/officeart/2008/layout/BendingPictureCaptionList" loCatId="picture" qsTypeId="urn:microsoft.com/office/officeart/2005/8/quickstyle/simple5" qsCatId="simple" csTypeId="urn:microsoft.com/office/officeart/2005/8/colors/accent1_2" csCatId="accent1" phldr="1"/>
      <dgm:spPr/>
    </dgm:pt>
    <dgm:pt modelId="{697B71F2-0D60-484E-9CBD-62E3777B7CEE}">
      <dgm:prSet phldrT="[Text]"/>
      <dgm:spPr>
        <a:solidFill>
          <a:srgbClr val="86B81A"/>
        </a:solidFill>
      </dgm:spPr>
      <dgm:t>
        <a:bodyPr/>
        <a:lstStyle/>
        <a:p>
          <a:r>
            <a:rPr lang="de-DE" dirty="0">
              <a:latin typeface="Arial Narrow" panose="020B0606020202030204" pitchFamily="34" charset="0"/>
            </a:rPr>
            <a:t>Thermodynamik</a:t>
          </a:r>
        </a:p>
      </dgm:t>
    </dgm:pt>
    <dgm:pt modelId="{9F667ECB-9DE9-407C-8A82-D08C81F2D458}" type="parTrans" cxnId="{9F30EEA0-A08F-42B8-B0B6-0C7C3EA18380}">
      <dgm:prSet/>
      <dgm:spPr/>
      <dgm:t>
        <a:bodyPr/>
        <a:lstStyle/>
        <a:p>
          <a:endParaRPr lang="de-DE"/>
        </a:p>
      </dgm:t>
    </dgm:pt>
    <dgm:pt modelId="{03318894-7BB8-49F8-970D-5B5CEDF178E4}" type="sibTrans" cxnId="{9F30EEA0-A08F-42B8-B0B6-0C7C3EA18380}">
      <dgm:prSet/>
      <dgm:spPr/>
      <dgm:t>
        <a:bodyPr/>
        <a:lstStyle/>
        <a:p>
          <a:endParaRPr lang="de-DE"/>
        </a:p>
      </dgm:t>
    </dgm:pt>
    <dgm:pt modelId="{D97989F8-3A53-4A83-8D2C-EA010F458B9E}" type="pres">
      <dgm:prSet presAssocID="{058C8504-2031-4168-8F33-C5DC8E0A8EE1}" presName="Name0" presStyleCnt="0">
        <dgm:presLayoutVars>
          <dgm:dir/>
          <dgm:resizeHandles val="exact"/>
        </dgm:presLayoutVars>
      </dgm:prSet>
      <dgm:spPr/>
    </dgm:pt>
    <dgm:pt modelId="{ABA162F9-830A-4162-8358-4CE5F80B5331}" type="pres">
      <dgm:prSet presAssocID="{697B71F2-0D60-484E-9CBD-62E3777B7CEE}" presName="composite" presStyleCnt="0"/>
      <dgm:spPr/>
    </dgm:pt>
    <dgm:pt modelId="{5D16A65B-6034-4C42-8608-4952E50224B5}" type="pres">
      <dgm:prSet presAssocID="{697B71F2-0D60-484E-9CBD-62E3777B7CEE}" presName="rect1" presStyleLbl="bgImgPlace1" presStyleIdx="0" presStyleCnt="1" custScaleX="133523" custScaleY="119483" custLinFactNeighborX="-860" custLinFactNeighborY="21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  <dgm:pt modelId="{DF3BBBFB-AA4B-4548-AEBB-29F2FE3DC84E}" type="pres">
      <dgm:prSet presAssocID="{697B71F2-0D60-484E-9CBD-62E3777B7CEE}" presName="wedgeRectCallout1" presStyleLbl="node1" presStyleIdx="0" presStyleCnt="1" custLinFactNeighborX="-1723" custLinFactNeighborY="7218">
        <dgm:presLayoutVars>
          <dgm:bulletEnabled val="1"/>
        </dgm:presLayoutVars>
      </dgm:prSet>
      <dgm:spPr/>
    </dgm:pt>
  </dgm:ptLst>
  <dgm:cxnLst>
    <dgm:cxn modelId="{359F660F-9705-474F-9726-89EE9C1999A5}" type="presOf" srcId="{058C8504-2031-4168-8F33-C5DC8E0A8EE1}" destId="{D97989F8-3A53-4A83-8D2C-EA010F458B9E}" srcOrd="0" destOrd="0" presId="urn:microsoft.com/office/officeart/2008/layout/BendingPictureCaptionList"/>
    <dgm:cxn modelId="{9F30EEA0-A08F-42B8-B0B6-0C7C3EA18380}" srcId="{058C8504-2031-4168-8F33-C5DC8E0A8EE1}" destId="{697B71F2-0D60-484E-9CBD-62E3777B7CEE}" srcOrd="0" destOrd="0" parTransId="{9F667ECB-9DE9-407C-8A82-D08C81F2D458}" sibTransId="{03318894-7BB8-49F8-970D-5B5CEDF178E4}"/>
    <dgm:cxn modelId="{F43D91C8-CAE6-4339-BB5F-8C9FBFA49019}" type="presOf" srcId="{697B71F2-0D60-484E-9CBD-62E3777B7CEE}" destId="{DF3BBBFB-AA4B-4548-AEBB-29F2FE3DC84E}" srcOrd="0" destOrd="0" presId="urn:microsoft.com/office/officeart/2008/layout/BendingPictureCaptionList"/>
    <dgm:cxn modelId="{3B405F94-07F4-4ADE-AA7D-38CCB9A68F46}" type="presParOf" srcId="{D97989F8-3A53-4A83-8D2C-EA010F458B9E}" destId="{ABA162F9-830A-4162-8358-4CE5F80B5331}" srcOrd="0" destOrd="0" presId="urn:microsoft.com/office/officeart/2008/layout/BendingPictureCaptionList"/>
    <dgm:cxn modelId="{84B689C0-FD86-4136-B28C-70D3B1F92E17}" type="presParOf" srcId="{ABA162F9-830A-4162-8358-4CE5F80B5331}" destId="{5D16A65B-6034-4C42-8608-4952E50224B5}" srcOrd="0" destOrd="0" presId="urn:microsoft.com/office/officeart/2008/layout/BendingPictureCaptionList"/>
    <dgm:cxn modelId="{F6A69AD4-C395-4F30-93DB-EA513611537B}" type="presParOf" srcId="{ABA162F9-830A-4162-8358-4CE5F80B5331}" destId="{DF3BBBFB-AA4B-4548-AEBB-29F2FE3DC84E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F74D2A-2CEB-4DBE-B10E-974D70D6B22F}" type="doc">
      <dgm:prSet loTypeId="urn:microsoft.com/office/officeart/2008/layout/BendingPictureCaptionList" loCatId="picture" qsTypeId="urn:microsoft.com/office/officeart/2005/8/quickstyle/simple5" qsCatId="simple" csTypeId="urn:microsoft.com/office/officeart/2005/8/colors/accent1_2" csCatId="accent1" phldr="1"/>
      <dgm:spPr/>
    </dgm:pt>
    <dgm:pt modelId="{68D6DBED-7526-4A61-8838-566C1A46CF36}">
      <dgm:prSet phldrT="[Text]"/>
      <dgm:spPr>
        <a:solidFill>
          <a:srgbClr val="86B81A"/>
        </a:solidFill>
      </dgm:spPr>
      <dgm:t>
        <a:bodyPr/>
        <a:lstStyle/>
        <a:p>
          <a:r>
            <a:rPr lang="de-DE" dirty="0">
              <a:latin typeface="Arial Narrow" panose="020B0606020202030204" pitchFamily="34" charset="0"/>
            </a:rPr>
            <a:t>Optik</a:t>
          </a:r>
        </a:p>
      </dgm:t>
    </dgm:pt>
    <dgm:pt modelId="{44336177-D4AB-47C3-AEE0-F09AC09475BD}" type="parTrans" cxnId="{3A69894C-30C5-473F-BC7A-E6DB8DD23F4D}">
      <dgm:prSet/>
      <dgm:spPr/>
      <dgm:t>
        <a:bodyPr/>
        <a:lstStyle/>
        <a:p>
          <a:endParaRPr lang="de-DE"/>
        </a:p>
      </dgm:t>
    </dgm:pt>
    <dgm:pt modelId="{F9A09E69-F918-40EA-A9D8-84B1293B86B8}" type="sibTrans" cxnId="{3A69894C-30C5-473F-BC7A-E6DB8DD23F4D}">
      <dgm:prSet/>
      <dgm:spPr/>
      <dgm:t>
        <a:bodyPr/>
        <a:lstStyle/>
        <a:p>
          <a:endParaRPr lang="de-DE"/>
        </a:p>
      </dgm:t>
    </dgm:pt>
    <dgm:pt modelId="{AFA7C714-7EE1-415D-81CF-1C1554B99EEA}" type="pres">
      <dgm:prSet presAssocID="{83F74D2A-2CEB-4DBE-B10E-974D70D6B22F}" presName="Name0" presStyleCnt="0">
        <dgm:presLayoutVars>
          <dgm:dir/>
          <dgm:resizeHandles val="exact"/>
        </dgm:presLayoutVars>
      </dgm:prSet>
      <dgm:spPr/>
    </dgm:pt>
    <dgm:pt modelId="{8EA9EBE0-ED82-4944-960C-45D8E42E1852}" type="pres">
      <dgm:prSet presAssocID="{68D6DBED-7526-4A61-8838-566C1A46CF36}" presName="composite" presStyleCnt="0"/>
      <dgm:spPr/>
    </dgm:pt>
    <dgm:pt modelId="{C1E50C3A-AC00-475E-B16D-05C49331FD36}" type="pres">
      <dgm:prSet presAssocID="{68D6DBED-7526-4A61-8838-566C1A46CF36}" presName="rect1" presStyleLbl="bgImgPlace1" presStyleIdx="0" presStyleCnt="1" custScaleX="129592" custScaleY="12097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24DC67FB-A7F5-43CD-96B8-07BAD5D89293}" type="pres">
      <dgm:prSet presAssocID="{68D6DBED-7526-4A61-8838-566C1A46CF36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C83C8633-0DC5-41DC-8463-5975FD28DFBA}" type="presOf" srcId="{83F74D2A-2CEB-4DBE-B10E-974D70D6B22F}" destId="{AFA7C714-7EE1-415D-81CF-1C1554B99EEA}" srcOrd="0" destOrd="0" presId="urn:microsoft.com/office/officeart/2008/layout/BendingPictureCaptionList"/>
    <dgm:cxn modelId="{3A69894C-30C5-473F-BC7A-E6DB8DD23F4D}" srcId="{83F74D2A-2CEB-4DBE-B10E-974D70D6B22F}" destId="{68D6DBED-7526-4A61-8838-566C1A46CF36}" srcOrd="0" destOrd="0" parTransId="{44336177-D4AB-47C3-AEE0-F09AC09475BD}" sibTransId="{F9A09E69-F918-40EA-A9D8-84B1293B86B8}"/>
    <dgm:cxn modelId="{56244FB0-ADD4-4ED9-9EEC-5F242857BAE4}" type="presOf" srcId="{68D6DBED-7526-4A61-8838-566C1A46CF36}" destId="{24DC67FB-A7F5-43CD-96B8-07BAD5D89293}" srcOrd="0" destOrd="0" presId="urn:microsoft.com/office/officeart/2008/layout/BendingPictureCaptionList"/>
    <dgm:cxn modelId="{D89CE665-1CD8-4A7A-8C50-91E71011FDDB}" type="presParOf" srcId="{AFA7C714-7EE1-415D-81CF-1C1554B99EEA}" destId="{8EA9EBE0-ED82-4944-960C-45D8E42E1852}" srcOrd="0" destOrd="0" presId="urn:microsoft.com/office/officeart/2008/layout/BendingPictureCaptionList"/>
    <dgm:cxn modelId="{EE039107-92D8-4BE0-9240-3A632D47EF8D}" type="presParOf" srcId="{8EA9EBE0-ED82-4944-960C-45D8E42E1852}" destId="{C1E50C3A-AC00-475E-B16D-05C49331FD36}" srcOrd="0" destOrd="0" presId="urn:microsoft.com/office/officeart/2008/layout/BendingPictureCaptionList"/>
    <dgm:cxn modelId="{F6063268-CAE4-4265-AD85-352B33043B54}" type="presParOf" srcId="{8EA9EBE0-ED82-4944-960C-45D8E42E1852}" destId="{24DC67FB-A7F5-43CD-96B8-07BAD5D89293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586275-C27E-49BC-91CB-0EC51929C52D}" type="doc">
      <dgm:prSet loTypeId="urn:microsoft.com/office/officeart/2008/layout/BendingPictureCaptionList" loCatId="picture" qsTypeId="urn:microsoft.com/office/officeart/2005/8/quickstyle/simple5" qsCatId="simple" csTypeId="urn:microsoft.com/office/officeart/2005/8/colors/accent1_2" csCatId="accent1" phldr="1"/>
      <dgm:spPr/>
    </dgm:pt>
    <dgm:pt modelId="{2B31EF5F-7149-4477-891F-AE8B64AF28C3}">
      <dgm:prSet phldrT="[Text]"/>
      <dgm:spPr>
        <a:solidFill>
          <a:srgbClr val="86B81A"/>
        </a:solidFill>
      </dgm:spPr>
      <dgm:t>
        <a:bodyPr/>
        <a:lstStyle/>
        <a:p>
          <a:r>
            <a:rPr lang="de-DE" dirty="0">
              <a:latin typeface="Arial Narrow" panose="020B0606020202030204" pitchFamily="34" charset="0"/>
            </a:rPr>
            <a:t>Mechanik</a:t>
          </a:r>
        </a:p>
      </dgm:t>
    </dgm:pt>
    <dgm:pt modelId="{D2A2DBD7-723B-401B-A6D2-1628D3D17718}" type="parTrans" cxnId="{D0F27827-ED38-47D8-A23F-A7F9D306777A}">
      <dgm:prSet/>
      <dgm:spPr/>
      <dgm:t>
        <a:bodyPr/>
        <a:lstStyle/>
        <a:p>
          <a:endParaRPr lang="de-DE"/>
        </a:p>
      </dgm:t>
    </dgm:pt>
    <dgm:pt modelId="{39E1293C-06A4-480C-9032-FBC9DC23038B}" type="sibTrans" cxnId="{D0F27827-ED38-47D8-A23F-A7F9D306777A}">
      <dgm:prSet/>
      <dgm:spPr/>
      <dgm:t>
        <a:bodyPr/>
        <a:lstStyle/>
        <a:p>
          <a:endParaRPr lang="de-DE"/>
        </a:p>
      </dgm:t>
    </dgm:pt>
    <dgm:pt modelId="{EB8CBC6C-FCC2-45BD-BC87-EF82FD251DCB}" type="pres">
      <dgm:prSet presAssocID="{57586275-C27E-49BC-91CB-0EC51929C52D}" presName="Name0" presStyleCnt="0">
        <dgm:presLayoutVars>
          <dgm:dir/>
          <dgm:resizeHandles val="exact"/>
        </dgm:presLayoutVars>
      </dgm:prSet>
      <dgm:spPr/>
    </dgm:pt>
    <dgm:pt modelId="{7EEB154D-0382-4FB6-A293-FB714D23B667}" type="pres">
      <dgm:prSet presAssocID="{2B31EF5F-7149-4477-891F-AE8B64AF28C3}" presName="composite" presStyleCnt="0"/>
      <dgm:spPr/>
    </dgm:pt>
    <dgm:pt modelId="{EFA428E8-F90E-4E5A-8704-47A2F40B426B}" type="pres">
      <dgm:prSet presAssocID="{2B31EF5F-7149-4477-891F-AE8B64AF28C3}" presName="rect1" presStyleLbl="bgImgPlace1" presStyleIdx="0" presStyleCnt="1" custScaleX="129770" custScaleY="122010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B0866D19-0BA7-4E4A-A909-142F054372E7}" type="pres">
      <dgm:prSet presAssocID="{2B31EF5F-7149-4477-891F-AE8B64AF28C3}" presName="wedgeRectCallout1" presStyleLbl="node1" presStyleIdx="0" presStyleCnt="1" custLinFactNeighborX="55" custLinFactNeighborY="-2589">
        <dgm:presLayoutVars>
          <dgm:bulletEnabled val="1"/>
        </dgm:presLayoutVars>
      </dgm:prSet>
      <dgm:spPr/>
    </dgm:pt>
  </dgm:ptLst>
  <dgm:cxnLst>
    <dgm:cxn modelId="{D0F27827-ED38-47D8-A23F-A7F9D306777A}" srcId="{57586275-C27E-49BC-91CB-0EC51929C52D}" destId="{2B31EF5F-7149-4477-891F-AE8B64AF28C3}" srcOrd="0" destOrd="0" parTransId="{D2A2DBD7-723B-401B-A6D2-1628D3D17718}" sibTransId="{39E1293C-06A4-480C-9032-FBC9DC23038B}"/>
    <dgm:cxn modelId="{CE4D5C55-4FFB-4D75-9011-44699060E269}" type="presOf" srcId="{2B31EF5F-7149-4477-891F-AE8B64AF28C3}" destId="{B0866D19-0BA7-4E4A-A909-142F054372E7}" srcOrd="0" destOrd="0" presId="urn:microsoft.com/office/officeart/2008/layout/BendingPictureCaptionList"/>
    <dgm:cxn modelId="{11509257-08C3-4B05-8240-AB952F0C98E2}" type="presOf" srcId="{57586275-C27E-49BC-91CB-0EC51929C52D}" destId="{EB8CBC6C-FCC2-45BD-BC87-EF82FD251DCB}" srcOrd="0" destOrd="0" presId="urn:microsoft.com/office/officeart/2008/layout/BendingPictureCaptionList"/>
    <dgm:cxn modelId="{7D54BBFA-FB6D-4EB6-A701-DF63104D078B}" type="presParOf" srcId="{EB8CBC6C-FCC2-45BD-BC87-EF82FD251DCB}" destId="{7EEB154D-0382-4FB6-A293-FB714D23B667}" srcOrd="0" destOrd="0" presId="urn:microsoft.com/office/officeart/2008/layout/BendingPictureCaptionList"/>
    <dgm:cxn modelId="{6121BBEA-068A-40D1-AC14-A19B52E81477}" type="presParOf" srcId="{7EEB154D-0382-4FB6-A293-FB714D23B667}" destId="{EFA428E8-F90E-4E5A-8704-47A2F40B426B}" srcOrd="0" destOrd="0" presId="urn:microsoft.com/office/officeart/2008/layout/BendingPictureCaptionList"/>
    <dgm:cxn modelId="{B0368613-5E45-4F9A-A460-D5F6B00F99D7}" type="presParOf" srcId="{7EEB154D-0382-4FB6-A293-FB714D23B667}" destId="{B0866D19-0BA7-4E4A-A909-142F054372E7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16A65B-6034-4C42-8608-4952E50224B5}">
      <dsp:nvSpPr>
        <dsp:cNvPr id="0" name=""/>
        <dsp:cNvSpPr/>
      </dsp:nvSpPr>
      <dsp:spPr>
        <a:xfrm>
          <a:off x="145577" y="3247"/>
          <a:ext cx="2394390" cy="17140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F3BBBFB-AA4B-4548-AEBB-29F2FE3DC84E}">
      <dsp:nvSpPr>
        <dsp:cNvPr id="0" name=""/>
        <dsp:cNvSpPr/>
      </dsp:nvSpPr>
      <dsp:spPr>
        <a:xfrm>
          <a:off x="595467" y="1431212"/>
          <a:ext cx="1595985" cy="502107"/>
        </a:xfrm>
        <a:prstGeom prst="wedgeRectCallout">
          <a:avLst>
            <a:gd name="adj1" fmla="val 20250"/>
            <a:gd name="adj2" fmla="val -60700"/>
          </a:avLst>
        </a:prstGeom>
        <a:solidFill>
          <a:srgbClr val="86B81A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latin typeface="Arial Narrow" panose="020B0606020202030204" pitchFamily="34" charset="0"/>
            </a:rPr>
            <a:t>Thermodynamik</a:t>
          </a:r>
        </a:p>
      </dsp:txBody>
      <dsp:txXfrm>
        <a:off x="595467" y="1431212"/>
        <a:ext cx="1595985" cy="5021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50C3A-AC00-475E-B16D-05C49331FD36}">
      <dsp:nvSpPr>
        <dsp:cNvPr id="0" name=""/>
        <dsp:cNvSpPr/>
      </dsp:nvSpPr>
      <dsp:spPr>
        <a:xfrm>
          <a:off x="161658" y="1271"/>
          <a:ext cx="2333124" cy="17423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24DC67FB-A7F5-43CD-96B8-07BAD5D89293}">
      <dsp:nvSpPr>
        <dsp:cNvPr id="0" name=""/>
        <dsp:cNvSpPr/>
      </dsp:nvSpPr>
      <dsp:spPr>
        <a:xfrm>
          <a:off x="590072" y="1448553"/>
          <a:ext cx="1602321" cy="504101"/>
        </a:xfrm>
        <a:prstGeom prst="wedgeRectCallout">
          <a:avLst>
            <a:gd name="adj1" fmla="val 20250"/>
            <a:gd name="adj2" fmla="val -60700"/>
          </a:avLst>
        </a:prstGeom>
        <a:solidFill>
          <a:srgbClr val="86B81A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Arial Narrow" panose="020B0606020202030204" pitchFamily="34" charset="0"/>
            </a:rPr>
            <a:t>Optik</a:t>
          </a:r>
        </a:p>
      </dsp:txBody>
      <dsp:txXfrm>
        <a:off x="590072" y="1448553"/>
        <a:ext cx="1602321" cy="5041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428E8-F90E-4E5A-8704-47A2F40B426B}">
      <dsp:nvSpPr>
        <dsp:cNvPr id="0" name=""/>
        <dsp:cNvSpPr/>
      </dsp:nvSpPr>
      <dsp:spPr>
        <a:xfrm>
          <a:off x="135250" y="1230"/>
          <a:ext cx="2329738" cy="1752339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B0866D19-0BA7-4E4A-A909-142F054372E7}">
      <dsp:nvSpPr>
        <dsp:cNvPr id="0" name=""/>
        <dsp:cNvSpPr/>
      </dsp:nvSpPr>
      <dsp:spPr>
        <a:xfrm>
          <a:off x="564932" y="1438876"/>
          <a:ext cx="1597801" cy="502679"/>
        </a:xfrm>
        <a:prstGeom prst="wedgeRectCallout">
          <a:avLst>
            <a:gd name="adj1" fmla="val 20250"/>
            <a:gd name="adj2" fmla="val -60700"/>
          </a:avLst>
        </a:prstGeom>
        <a:solidFill>
          <a:srgbClr val="86B81A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Arial Narrow" panose="020B0606020202030204" pitchFamily="34" charset="0"/>
            </a:rPr>
            <a:t>Mechanik</a:t>
          </a:r>
        </a:p>
      </dsp:txBody>
      <dsp:txXfrm>
        <a:off x="564932" y="1438876"/>
        <a:ext cx="1597801" cy="5026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2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EE068-A915-43CD-99EC-2ED096CA3D09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7BDB1-5804-4DB0-A8C0-AC9653EC350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7825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8862" y="908650"/>
            <a:ext cx="9327638" cy="443039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pic>
        <p:nvPicPr>
          <p:cNvPr id="5" name="Picture 15" descr="Farbflaechen_Titelmaster_oClaim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1484730"/>
            <a:ext cx="12192000" cy="3522699"/>
          </a:xfrm>
          <a:prstGeom prst="rect">
            <a:avLst/>
          </a:prstGeom>
          <a:noFill/>
        </p:spPr>
      </p:pic>
      <p:sp>
        <p:nvSpPr>
          <p:cNvPr id="9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66007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12D80B-08A1-47B0-97DE-B196DF883EC4}" type="datetime1">
              <a:rPr lang="de-DE"/>
              <a:pPr>
                <a:defRPr/>
              </a:pPr>
              <a:t>25.01.2021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Furtwangen heute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22D6FE-1105-4F26-B2D0-4EFE0F32768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93367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rgbClr val="29292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178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68862" y="1052670"/>
            <a:ext cx="11415928" cy="15311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None/>
              <a:tabLst/>
              <a:defRPr>
                <a:solidFill>
                  <a:srgbClr val="292929"/>
                </a:solidFill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>
                <a:solidFill>
                  <a:srgbClr val="292929"/>
                </a:solidFill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>
                <a:solidFill>
                  <a:srgbClr val="292929"/>
                </a:solidFill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>
                <a:solidFill>
                  <a:srgbClr val="292929"/>
                </a:solidFill>
              </a:defRPr>
            </a:lvl4pPr>
            <a:lvl5pPr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</p:txBody>
      </p:sp>
      <p:sp>
        <p:nvSpPr>
          <p:cNvPr id="16" name="Titel 1"/>
          <p:cNvSpPr>
            <a:spLocks noGrp="1"/>
          </p:cNvSpPr>
          <p:nvPr>
            <p:ph type="title"/>
          </p:nvPr>
        </p:nvSpPr>
        <p:spPr>
          <a:xfrm>
            <a:off x="368862" y="176213"/>
            <a:ext cx="9327638" cy="443039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96884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box_Cla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8862" y="176213"/>
            <a:ext cx="9327638" cy="443039"/>
          </a:xfrm>
        </p:spPr>
        <p:txBody>
          <a:bodyPr/>
          <a:lstStyle>
            <a:lvl1pPr>
              <a:defRPr>
                <a:solidFill>
                  <a:srgbClr val="292929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68862" y="1052670"/>
            <a:ext cx="11415928" cy="153118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292929"/>
                </a:solidFill>
              </a:defRPr>
            </a:lvl4pPr>
            <a:lvl5pP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7990723" y="3554413"/>
            <a:ext cx="3740150" cy="2568575"/>
          </a:xfrm>
          <a:prstGeom prst="rect">
            <a:avLst/>
          </a:prstGeom>
          <a:blipFill dpi="0" rotWithShape="1">
            <a:blip r:embed="rId2" cstate="email">
              <a:alphaModFix amt="1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35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8862" y="176213"/>
            <a:ext cx="9327638" cy="443039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6312030" y="1052670"/>
            <a:ext cx="5472760" cy="1546165"/>
          </a:xfrm>
          <a:prstGeom prst="rect">
            <a:avLst/>
          </a:prstGeom>
        </p:spPr>
        <p:txBody>
          <a:bodyPr wrap="square" tIns="108000" bIns="108000" anchor="t" anchorCtr="0">
            <a:spAutoFit/>
          </a:bodyPr>
          <a:lstStyle>
            <a:lvl1pPr>
              <a:defRPr sz="2400">
                <a:solidFill>
                  <a:srgbClr val="292929"/>
                </a:solidFill>
              </a:defRPr>
            </a:lvl1pPr>
            <a:lvl2pPr>
              <a:defRPr sz="2000">
                <a:solidFill>
                  <a:srgbClr val="292929"/>
                </a:solidFill>
              </a:defRPr>
            </a:lvl2pPr>
            <a:lvl3pPr>
              <a:defRPr sz="1800">
                <a:solidFill>
                  <a:srgbClr val="292929"/>
                </a:solidFill>
              </a:defRPr>
            </a:lvl3pPr>
            <a:lvl4pPr>
              <a:defRPr sz="1600">
                <a:solidFill>
                  <a:srgbClr val="292929"/>
                </a:solidFill>
              </a:defRPr>
            </a:lvl4pPr>
            <a:lvl5pP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1" name="Inhaltsplatzhalter 3"/>
          <p:cNvSpPr>
            <a:spLocks noGrp="1"/>
          </p:cNvSpPr>
          <p:nvPr>
            <p:ph sz="quarter" idx="14" hasCustomPrompt="1"/>
          </p:nvPr>
        </p:nvSpPr>
        <p:spPr>
          <a:xfrm>
            <a:off x="371912" y="1052671"/>
            <a:ext cx="5508058" cy="482466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292929"/>
                </a:solidFill>
              </a:defRPr>
            </a:lvl1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Fügen Sie hier Ihr gewünschtes Objekt ein</a:t>
            </a:r>
          </a:p>
        </p:txBody>
      </p:sp>
    </p:spTree>
    <p:extLst>
      <p:ext uri="{BB962C8B-B14F-4D97-AF65-F5344CB8AC3E}">
        <p14:creationId xmlns:p14="http://schemas.microsoft.com/office/powerpoint/2010/main" val="21672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8862" y="176213"/>
            <a:ext cx="9327638" cy="443039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07210" y="1052670"/>
            <a:ext cx="5472760" cy="136498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2400">
                <a:solidFill>
                  <a:srgbClr val="292929"/>
                </a:solidFill>
              </a:defRPr>
            </a:lvl1pPr>
            <a:lvl2pPr>
              <a:defRPr sz="2000">
                <a:solidFill>
                  <a:srgbClr val="292929"/>
                </a:solidFill>
              </a:defRPr>
            </a:lvl2pPr>
            <a:lvl3pPr>
              <a:defRPr sz="1800">
                <a:solidFill>
                  <a:srgbClr val="292929"/>
                </a:solidFill>
              </a:defRPr>
            </a:lvl3pPr>
            <a:lvl4pPr>
              <a:defRPr sz="1600">
                <a:solidFill>
                  <a:srgbClr val="292929"/>
                </a:solidFill>
              </a:defRPr>
            </a:lvl4pPr>
            <a:lvl5pP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4" hasCustomPrompt="1"/>
          </p:nvPr>
        </p:nvSpPr>
        <p:spPr>
          <a:xfrm>
            <a:off x="6312030" y="1052670"/>
            <a:ext cx="5472760" cy="482466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292929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3B81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Fügen Sie hier Ihr gewünschtes Objekt ein</a:t>
            </a:r>
          </a:p>
        </p:txBody>
      </p:sp>
    </p:spTree>
    <p:extLst>
      <p:ext uri="{BB962C8B-B14F-4D97-AF65-F5344CB8AC3E}">
        <p14:creationId xmlns:p14="http://schemas.microsoft.com/office/powerpoint/2010/main" val="3264872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371593" y="1052670"/>
            <a:ext cx="11413197" cy="47529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292929"/>
                </a:solidFill>
              </a:defRPr>
            </a:lvl4pPr>
            <a:lvl5pPr>
              <a:defRPr>
                <a:solidFill>
                  <a:srgbClr val="292929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77813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reebox_Cla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7990723" y="3554413"/>
            <a:ext cx="3740150" cy="2568575"/>
          </a:xfrm>
          <a:prstGeom prst="rect">
            <a:avLst/>
          </a:prstGeom>
          <a:blipFill dpi="0" rotWithShape="1">
            <a:blip r:embed="rId2" cstate="email">
              <a:alphaModFix amt="1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Inhaltsplatzhalter 3"/>
          <p:cNvSpPr>
            <a:spLocks noGrp="1"/>
          </p:cNvSpPr>
          <p:nvPr>
            <p:ph sz="quarter" idx="14"/>
          </p:nvPr>
        </p:nvSpPr>
        <p:spPr>
          <a:xfrm>
            <a:off x="371593" y="1052670"/>
            <a:ext cx="11413197" cy="47529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292929"/>
                </a:solidFill>
              </a:defRPr>
            </a:lvl4pPr>
            <a:lvl5pPr>
              <a:defRPr>
                <a:solidFill>
                  <a:srgbClr val="292929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855732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1239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 descr="folie_fußzeile"/>
          <p:cNvPicPr>
            <a:picLocks noChangeAspect="1" noChangeArrowheads="1"/>
          </p:cNvPicPr>
          <p:nvPr userDrawn="1"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2382" y="6434286"/>
            <a:ext cx="12194381" cy="427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68862" y="176213"/>
            <a:ext cx="9327638" cy="4430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0196189" y="6445647"/>
            <a:ext cx="1656184" cy="404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u="none">
                <a:solidFill>
                  <a:srgbClr val="FFFFFF"/>
                </a:solidFill>
              </a:defRPr>
            </a:lvl1pPr>
          </a:lstStyle>
          <a:p>
            <a:fld id="{B2A270D6-16D9-3545-A4B3-7DC4494D58D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 bwMode="auto">
          <a:xfrm>
            <a:off x="368862" y="6453336"/>
            <a:ext cx="563245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anchor="ctr"/>
          <a:lstStyle>
            <a:lvl1pPr>
              <a:defRPr sz="1200" u="none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Hochschule Furtwangen heute</a:t>
            </a:r>
          </a:p>
        </p:txBody>
      </p:sp>
      <p:pic>
        <p:nvPicPr>
          <p:cNvPr id="14" name="Picture 13" descr="C:\Users\Jan\Documents\Marketing HFU\Logo\Logo_HFU_rgb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99995" y="116540"/>
            <a:ext cx="1772835" cy="7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330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8" r:id="rId4"/>
    <p:sldLayoutId id="2147483653" r:id="rId5"/>
    <p:sldLayoutId id="2147483654" r:id="rId6"/>
    <p:sldLayoutId id="2147483656" r:id="rId7"/>
    <p:sldLayoutId id="2147483657" r:id="rId8"/>
    <p:sldLayoutId id="2147483652" r:id="rId9"/>
    <p:sldLayoutId id="2147483659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292929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83B81A"/>
        </a:buClr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3B81A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3B81A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3B81A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83B81A"/>
        </a:buClr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1.mp4"/><Relationship Id="rId7" Type="http://schemas.openxmlformats.org/officeDocument/2006/relationships/image" Target="../media/image19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1.mp4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3.mp4"/><Relationship Id="rId7" Type="http://schemas.openxmlformats.org/officeDocument/2006/relationships/image" Target="../media/image21.png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3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5.mp4"/><Relationship Id="rId7" Type="http://schemas.openxmlformats.org/officeDocument/2006/relationships/image" Target="../media/image27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2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5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hyperlink" Target="https://de.wikipedia.org/wiki/Physik" TargetMode="Externa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9.mp4"/><Relationship Id="rId1" Type="http://schemas.microsoft.com/office/2007/relationships/media" Target="../media/media19.mp4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0.mp4"/><Relationship Id="rId1" Type="http://schemas.microsoft.com/office/2007/relationships/media" Target="../media/media20.mp4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2.mp4"/><Relationship Id="rId1" Type="http://schemas.microsoft.com/office/2007/relationships/media" Target="../media/media22.mp4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ifiphysik.de/optik/optische-linsen/versuche/sammellinse-simulation" TargetMode="External"/><Relationship Id="rId2" Type="http://schemas.openxmlformats.org/officeDocument/2006/relationships/hyperlink" Target="https://phet.colorado.edu/de/simulation/legacy/gas-properties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sentin.ai/diese-11-arten-von-schweissnaehten-sollte-man-kennen/" TargetMode="External"/><Relationship Id="rId4" Type="http://schemas.openxmlformats.org/officeDocument/2006/relationships/hyperlink" Target="https://www.myphysicslab.com/engine2D/contact-en.html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6A858A-C1DB-4DD1-8862-A69331B02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250" y="2390833"/>
            <a:ext cx="4524973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>
                <a:solidFill>
                  <a:schemeClr val="tx1"/>
                </a:solidFill>
                <a:latin typeface="+mj-lt"/>
              </a:rPr>
              <a:t>Physikalische</a:t>
            </a:r>
            <a:r>
              <a:rPr lang="en-US" sz="4800" dirty="0">
                <a:solidFill>
                  <a:schemeClr val="tx1"/>
                </a:solidFill>
                <a:latin typeface="+mj-lt"/>
              </a:rPr>
              <a:t> Simulation starrer </a:t>
            </a:r>
            <a:r>
              <a:rPr lang="en-US" sz="4800" dirty="0" err="1">
                <a:solidFill>
                  <a:schemeClr val="tx1"/>
                </a:solidFill>
                <a:latin typeface="+mj-lt"/>
              </a:rPr>
              <a:t>Körper</a:t>
            </a:r>
            <a:endParaRPr lang="en-US" sz="4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B55B57E-1897-4A83-AC24-848E9203E5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5" r="17075"/>
          <a:stretch/>
        </p:blipFill>
        <p:spPr>
          <a:xfrm>
            <a:off x="6096000" y="544775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4221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72F15B45-2FD3-4C85-B7CA-A06DD76474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EBC5AC-2CCC-4940-BDF0-0D51CCE706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C967C6F-FACE-414E-84F1-327A71F82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4614EFF-91B5-498B-9776-891CE7D59B50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Rotation Geschwindigkeit</a:t>
            </a:r>
          </a:p>
        </p:txBody>
      </p:sp>
      <p:pic>
        <p:nvPicPr>
          <p:cNvPr id="7" name="7_rotation_geschwindigkeit_1">
            <a:hlinkClick r:id="" action="ppaction://media"/>
            <a:extLst>
              <a:ext uri="{FF2B5EF4-FFF2-40B4-BE49-F238E27FC236}">
                <a16:creationId xmlns:a16="http://schemas.microsoft.com/office/drawing/2014/main" id="{40BCBF58-D48E-405A-A615-54AC8786E4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7810" y="1600200"/>
            <a:ext cx="6492875" cy="3657600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63072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B53C8020-DDE0-438C-B904-EF148970B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087963-F3BE-4939-B69C-07A634B535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23333CD-C517-4457-9DC3-8D2E136AB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EACDC079-937C-4575-8A5E-E6EF4D43403D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Rotation - Beschleunigung</a:t>
            </a:r>
          </a:p>
        </p:txBody>
      </p:sp>
      <p:pic>
        <p:nvPicPr>
          <p:cNvPr id="7" name="8_rotation_beschleunigung_1">
            <a:hlinkClick r:id="" action="ppaction://media"/>
            <a:extLst>
              <a:ext uri="{FF2B5EF4-FFF2-40B4-BE49-F238E27FC236}">
                <a16:creationId xmlns:a16="http://schemas.microsoft.com/office/drawing/2014/main" id="{9C31761E-CEEF-4E4C-B540-D30DB92E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800" y="1385921"/>
            <a:ext cx="7934400" cy="446964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25962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7288A98B-2124-43E0-8AE1-76F29C2D61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8D3AB0F-DAA8-408E-9CF6-C47211C93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2668AAE-B217-4523-93A1-75D86B5DD8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CD87790-FB7F-4A79-9304-CBB334A10DFC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7743418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Kombination von Translation und Rotation</a:t>
            </a:r>
          </a:p>
        </p:txBody>
      </p:sp>
      <p:pic>
        <p:nvPicPr>
          <p:cNvPr id="7" name="5_translation_rotation_combined">
            <a:hlinkClick r:id="" action="ppaction://media"/>
            <a:extLst>
              <a:ext uri="{FF2B5EF4-FFF2-40B4-BE49-F238E27FC236}">
                <a16:creationId xmlns:a16="http://schemas.microsoft.com/office/drawing/2014/main" id="{34C0AE99-FB7F-4279-ABA4-D6D64D5C6D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800" y="1367214"/>
            <a:ext cx="7934400" cy="446964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8912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C57613-F662-4760-9FE5-08E4A243B0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2EB2E6-FABD-4EAE-BC79-6474177CF3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772606A-9201-43C1-AE7D-2FD987558B04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Stoß</a:t>
            </a:r>
          </a:p>
        </p:txBody>
      </p:sp>
      <p:pic>
        <p:nvPicPr>
          <p:cNvPr id="7" name="9_stoß_1">
            <a:hlinkClick r:id="" action="ppaction://media"/>
            <a:extLst>
              <a:ext uri="{FF2B5EF4-FFF2-40B4-BE49-F238E27FC236}">
                <a16:creationId xmlns:a16="http://schemas.microsoft.com/office/drawing/2014/main" id="{938265CA-0DB2-4740-8D15-9B37B9122E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8862" y="1853435"/>
            <a:ext cx="5291722" cy="2980960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10_stoß_2">
            <a:hlinkClick r:id="" action="ppaction://media"/>
            <a:extLst>
              <a:ext uri="{FF2B5EF4-FFF2-40B4-BE49-F238E27FC236}">
                <a16:creationId xmlns:a16="http://schemas.microsoft.com/office/drawing/2014/main" id="{EC60EF59-DBE8-42D1-9686-4783C005022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844780"/>
            <a:ext cx="5291723" cy="2980961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18750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0249D8C-5F12-4FBA-A867-86FAA763B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82FA76-AF8E-4D44-AF1B-0D5B09741F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49C2293D-E5D7-4E9D-B54B-6794FA3DD470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Stoß</a:t>
            </a:r>
          </a:p>
        </p:txBody>
      </p:sp>
      <p:pic>
        <p:nvPicPr>
          <p:cNvPr id="7" name="11_stoß_3">
            <a:hlinkClick r:id="" action="ppaction://media"/>
            <a:extLst>
              <a:ext uri="{FF2B5EF4-FFF2-40B4-BE49-F238E27FC236}">
                <a16:creationId xmlns:a16="http://schemas.microsoft.com/office/drawing/2014/main" id="{7B48FC13-0971-410D-8F77-1A43FE6364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8862" y="1880461"/>
            <a:ext cx="5497850" cy="309707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12_stoß_4">
            <a:hlinkClick r:id="" action="ppaction://media"/>
            <a:extLst>
              <a:ext uri="{FF2B5EF4-FFF2-40B4-BE49-F238E27FC236}">
                <a16:creationId xmlns:a16="http://schemas.microsoft.com/office/drawing/2014/main" id="{686DFB30-853D-45C0-902D-4BDCF03232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880460"/>
            <a:ext cx="5497849" cy="309707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58064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9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62314A-D622-450D-978A-9F4D06DFDC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74615C-14BE-48D3-8A45-2C57D683E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61A9DB1E-4571-4D25-8998-08F140607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Stoßerkennung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6983A80-C4DE-4FBE-9F91-8B0A9EFED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059" y="192171"/>
            <a:ext cx="4269882" cy="2533464"/>
          </a:xfrm>
          <a:prstGeom prst="rect">
            <a:avLst/>
          </a:prstGeom>
        </p:spPr>
      </p:pic>
      <p:pic>
        <p:nvPicPr>
          <p:cNvPr id="11" name="Grafik 10" descr="Ein Bild, das Shoji, Draht enthält.&#10;&#10;Automatisch generierte Beschreibung">
            <a:extLst>
              <a:ext uri="{FF2B5EF4-FFF2-40B4-BE49-F238E27FC236}">
                <a16:creationId xmlns:a16="http://schemas.microsoft.com/office/drawing/2014/main" id="{4CC88494-78FB-44DD-9A0E-74F7CC6133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0"/>
          <a:stretch/>
        </p:blipFill>
        <p:spPr>
          <a:xfrm>
            <a:off x="7392180" y="2996940"/>
            <a:ext cx="3940788" cy="2630160"/>
          </a:xfrm>
          <a:prstGeom prst="rect">
            <a:avLst/>
          </a:prstGeom>
        </p:spPr>
      </p:pic>
      <p:pic>
        <p:nvPicPr>
          <p:cNvPr id="13" name="Grafik 12" descr="Ein Bild, das Shoji, Draht, Netz, schmutzig enthält.&#10;&#10;Automatisch generierte Beschreibung">
            <a:extLst>
              <a:ext uri="{FF2B5EF4-FFF2-40B4-BE49-F238E27FC236}">
                <a16:creationId xmlns:a16="http://schemas.microsoft.com/office/drawing/2014/main" id="{01066C9A-9F4E-4166-B989-6B99A0B623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30" y="3031150"/>
            <a:ext cx="4349316" cy="2630160"/>
          </a:xfrm>
          <a:prstGeom prst="rect">
            <a:avLst/>
          </a:prstGeom>
        </p:spPr>
      </p:pic>
      <p:cxnSp>
        <p:nvCxnSpPr>
          <p:cNvPr id="17" name="Verbinder: gekrümmt 16">
            <a:extLst>
              <a:ext uri="{FF2B5EF4-FFF2-40B4-BE49-F238E27FC236}">
                <a16:creationId xmlns:a16="http://schemas.microsoft.com/office/drawing/2014/main" id="{E7A1CF6C-2303-41D9-A32A-0016D8086E1E}"/>
              </a:ext>
            </a:extLst>
          </p:cNvPr>
          <p:cNvCxnSpPr/>
          <p:nvPr/>
        </p:nvCxnSpPr>
        <p:spPr>
          <a:xfrm>
            <a:off x="7824240" y="1484730"/>
            <a:ext cx="1944270" cy="1728240"/>
          </a:xfrm>
          <a:prstGeom prst="curvedConnector3">
            <a:avLst>
              <a:gd name="adj1" fmla="val 10035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7F82AE7-A47B-43DB-93E0-45CE7727D29E}"/>
              </a:ext>
            </a:extLst>
          </p:cNvPr>
          <p:cNvCxnSpPr/>
          <p:nvPr/>
        </p:nvCxnSpPr>
        <p:spPr>
          <a:xfrm flipH="1">
            <a:off x="4655800" y="4653170"/>
            <a:ext cx="28804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951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62314A-D622-450D-978A-9F4D06DFDC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74615C-14BE-48D3-8A45-2C57D683E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61A9DB1E-4571-4D25-8998-08F140607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Stoßkoordinatensystem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855E3DD-C0F6-424B-B7A2-5ABFAEB49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692" y="958495"/>
            <a:ext cx="6848616" cy="494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62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B92BE214-749C-423C-8E7D-CAF89B5130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86BE70C-3E76-4713-9BDC-DB53BF5D3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0C946FA-C600-4D97-8A30-D172389D2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65D9413-E420-4855-8D50-06C3E11ABA95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Vollelastischer Stoß</a:t>
            </a:r>
          </a:p>
        </p:txBody>
      </p:sp>
      <p:pic>
        <p:nvPicPr>
          <p:cNvPr id="7" name="13_stoß_k=1_1">
            <a:hlinkClick r:id="" action="ppaction://media"/>
            <a:extLst>
              <a:ext uri="{FF2B5EF4-FFF2-40B4-BE49-F238E27FC236}">
                <a16:creationId xmlns:a16="http://schemas.microsoft.com/office/drawing/2014/main" id="{D7B454B4-5240-48C1-BDCD-103BDF4127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01312" y="2267719"/>
            <a:ext cx="5307912" cy="2990081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8" name="14_stoß_k=1_2">
            <a:hlinkClick r:id="" action="ppaction://media"/>
            <a:extLst>
              <a:ext uri="{FF2B5EF4-FFF2-40B4-BE49-F238E27FC236}">
                <a16:creationId xmlns:a16="http://schemas.microsoft.com/office/drawing/2014/main" id="{9C4F9314-FBEE-4D8C-8C04-0D7883CECCC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8862" y="2276840"/>
            <a:ext cx="5291722" cy="2980960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18123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B3F956E-CF17-4BEF-A643-DB4FF11FE0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578290-0C76-46CF-8A00-CB027C8C4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4A725D61-3F2F-4599-855B-44919652058F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Realer Stoß</a:t>
            </a:r>
          </a:p>
        </p:txBody>
      </p:sp>
      <p:pic>
        <p:nvPicPr>
          <p:cNvPr id="9" name="15_stoß_k=0.5_1">
            <a:hlinkClick r:id="" action="ppaction://media"/>
            <a:extLst>
              <a:ext uri="{FF2B5EF4-FFF2-40B4-BE49-F238E27FC236}">
                <a16:creationId xmlns:a16="http://schemas.microsoft.com/office/drawing/2014/main" id="{AC99891C-2173-4DFC-A062-903B98DAF4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000" y="858547"/>
            <a:ext cx="9126000" cy="5140905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48191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E21304-9A7B-4276-B45C-E79A50C35D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FC09644-A087-4490-AA4B-F5D1B5167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4E3286-74F5-4E9A-9008-00615F66D6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3562FA-9729-43B9-A859-5E0150A41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19</a:t>
            </a:fld>
            <a:endParaRPr lang="de-DE" dirty="0"/>
          </a:p>
        </p:txBody>
      </p:sp>
      <p:pic>
        <p:nvPicPr>
          <p:cNvPr id="7" name="16_stoß_k=0_1">
            <a:hlinkClick r:id="" action="ppaction://media"/>
            <a:extLst>
              <a:ext uri="{FF2B5EF4-FFF2-40B4-BE49-F238E27FC236}">
                <a16:creationId xmlns:a16="http://schemas.microsoft.com/office/drawing/2014/main" id="{5127496B-1C42-469E-9D22-34EA348274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234" y="939642"/>
            <a:ext cx="9125532" cy="5140642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CD314DC-C379-4B64-8AA9-53F3D9750A75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863018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b="1" dirty="0"/>
              <a:t>Vollständig </a:t>
            </a:r>
            <a:r>
              <a:rPr lang="de-DE" sz="2900" b="1" dirty="0" err="1"/>
              <a:t>inelastischer</a:t>
            </a:r>
            <a:r>
              <a:rPr lang="de-DE" sz="2900" b="1" dirty="0"/>
              <a:t> Stoß</a:t>
            </a:r>
          </a:p>
        </p:txBody>
      </p:sp>
    </p:spTree>
    <p:extLst>
      <p:ext uri="{BB962C8B-B14F-4D97-AF65-F5344CB8AC3E}">
        <p14:creationId xmlns:p14="http://schemas.microsoft.com/office/powerpoint/2010/main" val="261559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59F8AD-B150-4529-96D5-78B7C878F1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8733C3-E457-4988-9362-998DC49AE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8E2A6277-382B-4433-8D01-84D173ADD98C}"/>
              </a:ext>
            </a:extLst>
          </p:cNvPr>
          <p:cNvSpPr txBox="1">
            <a:spLocks/>
          </p:cNvSpPr>
          <p:nvPr/>
        </p:nvSpPr>
        <p:spPr>
          <a:xfrm>
            <a:off x="368862" y="188550"/>
            <a:ext cx="5727138" cy="5130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Beispiele für Physikalische Simulation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017A2BFC-37D1-49F0-B390-A94951749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7046242"/>
              </p:ext>
            </p:extLst>
          </p:nvPr>
        </p:nvGraphicFramePr>
        <p:xfrm>
          <a:off x="1127310" y="1385798"/>
          <a:ext cx="2716390" cy="1933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CE1CF3CD-B3F7-427B-BF9B-995473573F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5526861"/>
              </p:ext>
            </p:extLst>
          </p:nvPr>
        </p:nvGraphicFramePr>
        <p:xfrm>
          <a:off x="4727810" y="1409418"/>
          <a:ext cx="2656441" cy="1953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m 8">
            <a:extLst>
              <a:ext uri="{FF2B5EF4-FFF2-40B4-BE49-F238E27FC236}">
                <a16:creationId xmlns:a16="http://schemas.microsoft.com/office/drawing/2014/main" id="{408E485D-633E-4DBC-B163-A4ADB35C51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7467926"/>
              </p:ext>
            </p:extLst>
          </p:nvPr>
        </p:nvGraphicFramePr>
        <p:xfrm>
          <a:off x="8320430" y="1396848"/>
          <a:ext cx="2600240" cy="195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0" name="Textfeld 7">
            <a:extLst>
              <a:ext uri="{FF2B5EF4-FFF2-40B4-BE49-F238E27FC236}">
                <a16:creationId xmlns:a16="http://schemas.microsoft.com/office/drawing/2014/main" id="{D9B91F60-72B6-4360-AE74-68B1763724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2775" y="3484597"/>
            <a:ext cx="19018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1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5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lnSpc>
                <a:spcPct val="100000"/>
              </a:lnSpc>
              <a:buNone/>
            </a:pPr>
            <a:endParaRPr lang="de-DE" altLang="de-DE" sz="1600" dirty="0">
              <a:latin typeface="Arial Narrow" pitchFamily="34" charset="0"/>
              <a:cs typeface="Arial" charset="0"/>
            </a:endParaRPr>
          </a:p>
        </p:txBody>
      </p:sp>
      <p:sp>
        <p:nvSpPr>
          <p:cNvPr id="11" name="Textfeld 9">
            <a:extLst>
              <a:ext uri="{FF2B5EF4-FFF2-40B4-BE49-F238E27FC236}">
                <a16:creationId xmlns:a16="http://schemas.microsoft.com/office/drawing/2014/main" id="{F21C80CC-5DEE-4977-AD7F-F2D088E67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893" y="3489167"/>
            <a:ext cx="2473333" cy="1036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1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5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71450" indent="-171450">
              <a:lnSpc>
                <a:spcPct val="100000"/>
              </a:lnSpc>
            </a:pPr>
            <a:r>
              <a:rPr lang="de-DE" sz="1600" b="0" i="0" u="sng" dirty="0">
                <a:effectLst/>
                <a:latin typeface="+mn-lt"/>
              </a:rPr>
              <a:t>Lehre vom Licht</a:t>
            </a:r>
            <a:endParaRPr lang="de-DE" sz="1600" u="sng" dirty="0">
              <a:latin typeface="+mn-lt"/>
            </a:endParaRPr>
          </a:p>
          <a:p>
            <a:pPr marL="171450" indent="-171450">
              <a:lnSpc>
                <a:spcPct val="100000"/>
              </a:lnSpc>
            </a:pPr>
            <a:endParaRPr lang="de-DE" sz="1600" b="0" i="0" dirty="0">
              <a:effectLst/>
              <a:latin typeface="+mn-lt"/>
            </a:endParaRPr>
          </a:p>
          <a:p>
            <a:pPr marL="171450" indent="-171450">
              <a:lnSpc>
                <a:spcPct val="100000"/>
              </a:lnSpc>
            </a:pPr>
            <a:r>
              <a:rPr lang="de-DE" altLang="de-DE" sz="1600" dirty="0">
                <a:latin typeface="+mn-lt"/>
                <a:cs typeface="Arial" charset="0"/>
              </a:rPr>
              <a:t>Brillen (Linsen)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94A2EDC-D6C3-4A79-A467-6C401862A2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3269" y="3482947"/>
            <a:ext cx="2057395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1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5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71450" indent="-171450">
              <a:lnSpc>
                <a:spcPct val="100000"/>
              </a:lnSpc>
            </a:pPr>
            <a:r>
              <a:rPr lang="de-DE" sz="1600" i="0" strike="noStrike" dirty="0">
                <a:effectLst/>
                <a:latin typeface="+mn-lt"/>
                <a:hlinkClick r:id="rId17" tooltip="Physi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Newtonsche Mechanik</a:t>
            </a:r>
          </a:p>
          <a:p>
            <a:pPr marL="171450" indent="-171450">
              <a:lnSpc>
                <a:spcPct val="100000"/>
              </a:lnSpc>
            </a:pPr>
            <a:endParaRPr lang="de-DE" sz="1600" dirty="0">
              <a:latin typeface="+mn-lt"/>
              <a:hlinkClick r:id="rId17" tooltip="Physik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71450" indent="-171450">
              <a:lnSpc>
                <a:spcPct val="100000"/>
              </a:lnSpc>
            </a:pPr>
            <a:r>
              <a:rPr lang="de-DE" sz="1600" dirty="0">
                <a:latin typeface="+mn-lt"/>
                <a:hlinkClick r:id="rId17" tooltip="Physi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Bewegung von Körpern</a:t>
            </a:r>
            <a:endParaRPr lang="de-DE" sz="1600" i="0" strike="noStrike" dirty="0">
              <a:effectLst/>
              <a:latin typeface="+mn-lt"/>
              <a:hlinkClick r:id="rId17" tooltip="Physik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00000"/>
              </a:lnSpc>
              <a:buNone/>
            </a:pPr>
            <a:endParaRPr lang="de-DE" altLang="de-DE" sz="1600" dirty="0">
              <a:latin typeface="Arial Narrow" pitchFamily="34" charset="0"/>
              <a:cs typeface="Arial" charset="0"/>
            </a:endParaRPr>
          </a:p>
        </p:txBody>
      </p:sp>
      <p:cxnSp>
        <p:nvCxnSpPr>
          <p:cNvPr id="13" name="Gerade Verbindung 19">
            <a:extLst>
              <a:ext uri="{FF2B5EF4-FFF2-40B4-BE49-F238E27FC236}">
                <a16:creationId xmlns:a16="http://schemas.microsoft.com/office/drawing/2014/main" id="{A9F7860E-A07A-42A5-AC01-C0C6986D296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710075" y="3446497"/>
            <a:ext cx="0" cy="2335213"/>
          </a:xfrm>
          <a:prstGeom prst="line">
            <a:avLst/>
          </a:prstGeom>
          <a:ln>
            <a:solidFill>
              <a:srgbClr val="86B81A"/>
            </a:solidFill>
            <a:headEnd/>
            <a:tailE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20">
            <a:extLst>
              <a:ext uri="{FF2B5EF4-FFF2-40B4-BE49-F238E27FC236}">
                <a16:creationId xmlns:a16="http://schemas.microsoft.com/office/drawing/2014/main" id="{E553E52C-9091-4D70-A500-17D9406CDCC6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278894" y="3470117"/>
            <a:ext cx="0" cy="2335213"/>
          </a:xfrm>
          <a:prstGeom prst="line">
            <a:avLst/>
          </a:prstGeom>
          <a:ln>
            <a:solidFill>
              <a:srgbClr val="86B81A"/>
            </a:solidFill>
            <a:headEnd/>
            <a:tailE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21">
            <a:extLst>
              <a:ext uri="{FF2B5EF4-FFF2-40B4-BE49-F238E27FC236}">
                <a16:creationId xmlns:a16="http://schemas.microsoft.com/office/drawing/2014/main" id="{A5674775-927E-4EA9-A8DC-6C63B897A27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8848982" y="3457547"/>
            <a:ext cx="0" cy="2335213"/>
          </a:xfrm>
          <a:prstGeom prst="line">
            <a:avLst/>
          </a:prstGeom>
          <a:ln>
            <a:solidFill>
              <a:srgbClr val="86B81A"/>
            </a:solidFill>
            <a:headEnd/>
            <a:tailE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380825B-0E51-4799-BD88-376B96A8FFEE}"/>
              </a:ext>
            </a:extLst>
          </p:cNvPr>
          <p:cNvSpPr txBox="1"/>
          <p:nvPr/>
        </p:nvSpPr>
        <p:spPr>
          <a:xfrm>
            <a:off x="1724217" y="3483392"/>
            <a:ext cx="24067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202122"/>
                </a:solidFill>
              </a:rPr>
              <a:t>Wärmelehre            </a:t>
            </a:r>
            <a:r>
              <a:rPr lang="de-DE" sz="1600" b="0" i="0" dirty="0">
                <a:solidFill>
                  <a:srgbClr val="202122"/>
                </a:solidFill>
                <a:effectLst/>
              </a:rPr>
              <a:t>befasst sich mit Wärmeenergie.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b="0" i="0" dirty="0">
              <a:solidFill>
                <a:srgbClr val="202122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202122"/>
                </a:solidFill>
              </a:rPr>
              <a:t>Dampfmaschinen</a:t>
            </a:r>
          </a:p>
          <a:p>
            <a:r>
              <a:rPr lang="de-DE" sz="1600" dirty="0">
                <a:solidFill>
                  <a:srgbClr val="202122"/>
                </a:solidFill>
              </a:rPr>
              <a:t> </a:t>
            </a:r>
            <a:endParaRPr lang="de-DE" sz="16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6D3B3C4-F659-42EA-ACCA-F21A78000B17}"/>
              </a:ext>
            </a:extLst>
          </p:cNvPr>
          <p:cNvSpPr txBox="1"/>
          <p:nvPr/>
        </p:nvSpPr>
        <p:spPr>
          <a:xfrm>
            <a:off x="1235364" y="3142154"/>
            <a:ext cx="720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[1]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BC4C853-EF85-4FB4-A6DD-0F0F734E2FDB}"/>
              </a:ext>
            </a:extLst>
          </p:cNvPr>
          <p:cNvSpPr txBox="1"/>
          <p:nvPr/>
        </p:nvSpPr>
        <p:spPr>
          <a:xfrm>
            <a:off x="4869824" y="3139731"/>
            <a:ext cx="720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[2]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B74CE6B-4513-4B1D-9105-0FC28B10A9B2}"/>
              </a:ext>
            </a:extLst>
          </p:cNvPr>
          <p:cNvSpPr txBox="1"/>
          <p:nvPr/>
        </p:nvSpPr>
        <p:spPr>
          <a:xfrm>
            <a:off x="8488932" y="3139730"/>
            <a:ext cx="720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166253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C9C91FF5-D81F-44F0-824B-3BDE698740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5F92EAF-8EDA-4526-AEAB-D2DAA69DD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0D64D46-FFDA-423C-8432-4BB9D056A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6C8FE18-7070-4033-BC7E-ADB1B3CB1656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Stoß mit verschiedenen Massen</a:t>
            </a:r>
          </a:p>
        </p:txBody>
      </p:sp>
      <p:pic>
        <p:nvPicPr>
          <p:cNvPr id="9" name="17_stoß_verschiedene_massen_1">
            <a:hlinkClick r:id="" action="ppaction://media"/>
            <a:extLst>
              <a:ext uri="{FF2B5EF4-FFF2-40B4-BE49-F238E27FC236}">
                <a16:creationId xmlns:a16="http://schemas.microsoft.com/office/drawing/2014/main" id="{A886B2F6-ADDE-467C-98B4-BE0698D0BD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1615" y="858547"/>
            <a:ext cx="9126000" cy="5140906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47480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9E791ED-6B39-4054-A868-5363F41AC5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4FEC3A3-E4AC-46BE-840F-101E16320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E43DF78-19F3-442E-B166-7A8A24420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7DA9970-1B3D-47F9-82A9-1F58C42BB558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Trägheitsmoment</a:t>
            </a:r>
          </a:p>
        </p:txBody>
      </p:sp>
      <p:pic>
        <p:nvPicPr>
          <p:cNvPr id="7" name="18_stoß_trägheitsmoment_1">
            <a:hlinkClick r:id="" action="ppaction://media"/>
            <a:extLst>
              <a:ext uri="{FF2B5EF4-FFF2-40B4-BE49-F238E27FC236}">
                <a16:creationId xmlns:a16="http://schemas.microsoft.com/office/drawing/2014/main" id="{FB2C9AB0-AEC0-4B2D-AC6A-B357884CB2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8312" y="858547"/>
            <a:ext cx="9126000" cy="5140906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57411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7CB825-F401-47A5-A63D-37B184AD10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Random Form Video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D0A59E-C1BD-49ED-9C91-7AFF74852A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A21D070-8F2C-4D5E-B96B-BF54DB630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60C536B-6268-438F-88A9-83F3602F5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6" name="2021-01-22 14-58-05-1">
            <a:hlinkClick r:id="" action="ppaction://media"/>
            <a:extLst>
              <a:ext uri="{FF2B5EF4-FFF2-40B4-BE49-F238E27FC236}">
                <a16:creationId xmlns:a16="http://schemas.microsoft.com/office/drawing/2014/main" id="{EE49444C-FF73-4237-88F3-7E616E0E4A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000" y="573437"/>
            <a:ext cx="9126000" cy="51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157EA-D78C-4255-9D34-71AF19700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862" y="188550"/>
            <a:ext cx="9144000" cy="513023"/>
          </a:xfrm>
        </p:spPr>
        <p:txBody>
          <a:bodyPr>
            <a:normAutofit/>
          </a:bodyPr>
          <a:lstStyle/>
          <a:p>
            <a:pPr algn="l"/>
            <a:r>
              <a:rPr lang="de-DE" sz="2900" dirty="0"/>
              <a:t>Rollen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5D055B-7D37-428B-8216-CA738812E6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2D5EE2-D8B8-427E-A45D-DC2878E60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A63EF4-159E-4B7E-AFB4-334AEF4E4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3A609F68-A03F-46B2-BEB9-EF5EBA42D9A5}"/>
              </a:ext>
            </a:extLst>
          </p:cNvPr>
          <p:cNvSpPr txBox="1">
            <a:spLocks/>
          </p:cNvSpPr>
          <p:nvPr/>
        </p:nvSpPr>
        <p:spPr>
          <a:xfrm>
            <a:off x="368401" y="1124680"/>
            <a:ext cx="5472760" cy="993706"/>
          </a:xfrm>
          <a:prstGeom prst="rect">
            <a:avLst/>
          </a:prstGeom>
        </p:spPr>
        <p:txBody>
          <a:bodyPr wrap="square" tIns="108000" bIns="10800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3B81A"/>
              </a:buClr>
              <a:buFont typeface="Arial" panose="020B0604020202020204" pitchFamily="34" charset="0"/>
              <a:buNone/>
              <a:defRPr sz="24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20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8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Um Achse drehen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Legt Strecke zurück</a:t>
            </a:r>
          </a:p>
        </p:txBody>
      </p:sp>
      <p:pic>
        <p:nvPicPr>
          <p:cNvPr id="8" name="Rollen">
            <a:hlinkClick r:id="" action="ppaction://media"/>
            <a:extLst>
              <a:ext uri="{FF2B5EF4-FFF2-40B4-BE49-F238E27FC236}">
                <a16:creationId xmlns:a16="http://schemas.microsoft.com/office/drawing/2014/main" id="{312861DD-5176-4399-9DE1-337BF371DA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5409" y="1245672"/>
            <a:ext cx="8378190" cy="4712732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7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565368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D2E4A1F8-E5ED-482E-BF43-6638F98BF9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8B02765-5040-47C9-B68E-061890EC3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C071DA-2A36-4745-981B-7413E8A19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6" name="Inhaltsplatzhalter 8">
            <a:extLst>
              <a:ext uri="{FF2B5EF4-FFF2-40B4-BE49-F238E27FC236}">
                <a16:creationId xmlns:a16="http://schemas.microsoft.com/office/drawing/2014/main" id="{C2360586-6F7F-48E7-B082-F7C2BE31EF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838" y="596657"/>
            <a:ext cx="5262948" cy="5664685"/>
          </a:xfrm>
          <a:prstGeom prst="rect">
            <a:avLst/>
          </a:prstGeom>
          <a:noFill/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896921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FB381757-397F-49BD-B1DA-A395A2912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2E32D7B-E4F4-4567-98ED-6FBB17D14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049E12-541D-4956-A8C1-019FB1CAA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6" name="Rollen">
            <a:hlinkClick r:id="" action="ppaction://media"/>
            <a:extLst>
              <a:ext uri="{FF2B5EF4-FFF2-40B4-BE49-F238E27FC236}">
                <a16:creationId xmlns:a16="http://schemas.microsoft.com/office/drawing/2014/main" id="{9D39FC53-386B-4535-8782-A4E7FB091E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3640" y="1089064"/>
            <a:ext cx="8319959" cy="4679871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78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7" name="Textplatzhalter 9">
            <a:extLst>
              <a:ext uri="{FF2B5EF4-FFF2-40B4-BE49-F238E27FC236}">
                <a16:creationId xmlns:a16="http://schemas.microsoft.com/office/drawing/2014/main" id="{10FB4489-E715-4B1E-9411-2EB407441C2D}"/>
              </a:ext>
            </a:extLst>
          </p:cNvPr>
          <p:cNvSpPr txBox="1">
            <a:spLocks/>
          </p:cNvSpPr>
          <p:nvPr/>
        </p:nvSpPr>
        <p:spPr>
          <a:xfrm>
            <a:off x="368401" y="1124680"/>
            <a:ext cx="2775189" cy="993706"/>
          </a:xfrm>
          <a:prstGeom prst="rect">
            <a:avLst/>
          </a:prstGeom>
        </p:spPr>
        <p:txBody>
          <a:bodyPr wrap="square" tIns="108000" bIns="10800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3B81A"/>
              </a:buClr>
              <a:buFont typeface="Arial" panose="020B0604020202020204" pitchFamily="34" charset="0"/>
              <a:buNone/>
              <a:defRPr sz="24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20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8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/>
              <a:t>Um Achse drehen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/>
              <a:t>Legt Strecke zurück</a:t>
            </a:r>
          </a:p>
        </p:txBody>
      </p:sp>
    </p:spTree>
    <p:extLst>
      <p:ext uri="{BB962C8B-B14F-4D97-AF65-F5344CB8AC3E}">
        <p14:creationId xmlns:p14="http://schemas.microsoft.com/office/powerpoint/2010/main" val="1154865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792952-E34E-43F7-A274-23D7D7029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862" y="260560"/>
            <a:ext cx="2915770" cy="441013"/>
          </a:xfrm>
        </p:spPr>
        <p:txBody>
          <a:bodyPr>
            <a:noAutofit/>
          </a:bodyPr>
          <a:lstStyle/>
          <a:p>
            <a:pPr algn="l"/>
            <a:r>
              <a:rPr lang="de-DE" sz="2900" dirty="0"/>
              <a:t>Trockene Reibung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98AE11-D3F8-489E-8422-FE56800E34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07E1842-8FE0-478E-8217-E7F3AB62D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7540B34-D78D-40B4-8EDC-186AB7363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26</a:t>
            </a:fld>
            <a:endParaRPr lang="de-DE" dirty="0"/>
          </a:p>
        </p:txBody>
      </p:sp>
      <p:pic>
        <p:nvPicPr>
          <p:cNvPr id="8" name="Trockene Reibung">
            <a:hlinkClick r:id="" action="ppaction://media"/>
            <a:extLst>
              <a:ext uri="{FF2B5EF4-FFF2-40B4-BE49-F238E27FC236}">
                <a16:creationId xmlns:a16="http://schemas.microsoft.com/office/drawing/2014/main" id="{57B69770-42E9-4796-8656-9B4756C774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8312" y="1010825"/>
            <a:ext cx="9126000" cy="5133259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6000">
                  <a:schemeClr val="accent1">
                    <a:lumMod val="45000"/>
                    <a:lumOff val="55000"/>
                  </a:schemeClr>
                </a:gs>
                <a:gs pos="9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44561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6F700E5-3E65-40DF-8B04-54BA1DCF5C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842992-5BD2-4070-A26D-4845CFDEF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27</a:t>
            </a:fld>
            <a:endParaRPr lang="de-DE" dirty="0"/>
          </a:p>
        </p:txBody>
      </p:sp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86F396FA-28D5-499C-8010-A93A09601F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550" y="864995"/>
            <a:ext cx="5942073" cy="5128009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6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6103260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94E252-333E-4E80-9112-D78EDFE93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626B59F-2D46-4E62-87D0-4F947BC95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6" name="Rollen">
            <a:hlinkClick r:id="" action="ppaction://media"/>
            <a:extLst>
              <a:ext uri="{FF2B5EF4-FFF2-40B4-BE49-F238E27FC236}">
                <a16:creationId xmlns:a16="http://schemas.microsoft.com/office/drawing/2014/main" id="{20349D8C-6527-403C-B288-13E79A9B7D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7560" y="966770"/>
            <a:ext cx="8754793" cy="4924460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73517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altLang="de-DE" dirty="0">
                <a:latin typeface="Arial Narrow" pitchFamily="34" charset="0"/>
                <a:cs typeface="Arial" charset="0"/>
              </a:rPr>
              <a:t>Videospiele im </a:t>
            </a:r>
            <a:r>
              <a:rPr lang="de-DE" altLang="de-DE" dirty="0" err="1">
                <a:latin typeface="Arial Narrow" pitchFamily="34" charset="0"/>
                <a:cs typeface="Arial" charset="0"/>
              </a:rPr>
              <a:t>Physolator</a:t>
            </a:r>
            <a:br>
              <a:rPr lang="de-DE" altLang="de-DE" dirty="0">
                <a:latin typeface="Arial Narrow" pitchFamily="34" charset="0"/>
                <a:cs typeface="Arial" charset="0"/>
              </a:rPr>
            </a:b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Hochschule Furtwangen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56812E-63F7-42E2-A4AA-CD956F3ED50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63190" y="836640"/>
            <a:ext cx="11737630" cy="4824669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Interaktiv </a:t>
            </a:r>
          </a:p>
          <a:p>
            <a:pPr marL="342900" indent="-342900">
              <a:buFontTx/>
              <a:buChar char="-"/>
            </a:pPr>
            <a:r>
              <a:rPr lang="de-DE" dirty="0"/>
              <a:t>Funktionieren nativ innerhalb des </a:t>
            </a:r>
            <a:r>
              <a:rPr lang="de-DE" dirty="0" err="1"/>
              <a:t>Physolators</a:t>
            </a:r>
            <a:endParaRPr lang="de-DE" dirty="0"/>
          </a:p>
          <a:p>
            <a:pPr marL="342900" indent="-342900">
              <a:buFontTx/>
              <a:buChar char="-"/>
            </a:pPr>
            <a:r>
              <a:rPr lang="de-DE" dirty="0"/>
              <a:t>Nutzen verschiedene Elemente des </a:t>
            </a:r>
            <a:r>
              <a:rPr lang="de-DE" dirty="0" err="1"/>
              <a:t>Physolators</a:t>
            </a:r>
            <a:r>
              <a:rPr lang="de-DE" dirty="0"/>
              <a:t> wie Quadrate, Kreise oder Dreiecke</a:t>
            </a:r>
          </a:p>
          <a:p>
            <a:pPr marL="342900" indent="-342900">
              <a:buFontTx/>
              <a:buChar char="-"/>
            </a:pPr>
            <a:r>
              <a:rPr lang="de-DE" dirty="0"/>
              <a:t>Folgen im </a:t>
            </a:r>
            <a:r>
              <a:rPr lang="de-DE" dirty="0" err="1"/>
              <a:t>Physolator</a:t>
            </a:r>
            <a:r>
              <a:rPr lang="de-DE" dirty="0"/>
              <a:t> festgelegten Physikregeln wie Schwerkraft, Reibung etc.</a:t>
            </a:r>
          </a:p>
          <a:p>
            <a:pPr marL="342900" indent="-342900">
              <a:buFontTx/>
              <a:buChar char="-"/>
            </a:pPr>
            <a:r>
              <a:rPr lang="de-DE" dirty="0"/>
              <a:t>Spielelogik und UI werden in einer eigenen Datei festgelegt und können vorgegebene </a:t>
            </a:r>
            <a:r>
              <a:rPr lang="de-DE" dirty="0" err="1"/>
              <a:t>Physolatoreinstellungen</a:t>
            </a:r>
            <a:r>
              <a:rPr lang="de-DE" dirty="0"/>
              <a:t> </a:t>
            </a:r>
            <a:r>
              <a:rPr lang="de-DE"/>
              <a:t>bei Bedarf </a:t>
            </a:r>
            <a:r>
              <a:rPr lang="de-DE" dirty="0"/>
              <a:t>überschreiben</a:t>
            </a:r>
          </a:p>
          <a:p>
            <a:pPr marL="342900" indent="-342900">
              <a:buFontTx/>
              <a:buChar char="-"/>
            </a:pPr>
            <a:r>
              <a:rPr lang="de-DE" dirty="0"/>
              <a:t>Verschiedene Arten von Spielen möglich:</a:t>
            </a:r>
          </a:p>
          <a:p>
            <a:pPr marL="1028700" lvl="1" indent="-342900"/>
            <a:r>
              <a:rPr lang="de-DE" sz="2000" dirty="0"/>
              <a:t>Brick Breaker</a:t>
            </a:r>
          </a:p>
          <a:p>
            <a:pPr marL="1028700" lvl="1" indent="-342900"/>
            <a:r>
              <a:rPr lang="de-DE" sz="2000" dirty="0"/>
              <a:t>Angry Birds</a:t>
            </a:r>
          </a:p>
          <a:p>
            <a:pPr marL="1028700" lvl="1" indent="-342900"/>
            <a:r>
              <a:rPr lang="de-DE" sz="2000" dirty="0"/>
              <a:t>Pong</a:t>
            </a:r>
          </a:p>
          <a:p>
            <a:pPr marL="1028700" lvl="1" indent="-342900"/>
            <a:r>
              <a:rPr lang="de-DE" sz="2000" dirty="0"/>
              <a:t>Und noch viele Weitere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2278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2912AB-3D47-4BE2-B347-79ECF7400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C4DA85-C6FA-48EA-AF8F-8258318D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6" name="Einstieg">
            <a:hlinkClick r:id="" action="ppaction://media"/>
            <a:extLst>
              <a:ext uri="{FF2B5EF4-FFF2-40B4-BE49-F238E27FC236}">
                <a16:creationId xmlns:a16="http://schemas.microsoft.com/office/drawing/2014/main" id="{F55DE4F6-06BC-47CD-BD70-2903294EB1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310" y="744613"/>
            <a:ext cx="8929238" cy="5022698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7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04676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BD580-B1AD-4EFF-8600-5794728D3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Pong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DC18DCC-6DAD-497E-A02C-727E71C29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210" y="1052670"/>
            <a:ext cx="5472760" cy="451816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Bekannter Spieleklassiker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Zwei Spieler treten gegeneinander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Jeder Spieler hat eine steuerbare Barriere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Eine Kugel wird von einem Spieler zum Anderen geschossen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Mit Hilfe der Barriere muss man die Kugel abfangen, damit sie zurückbefördert wird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Einen Punkt erhält man wenn die Kugel an der Barriere des Rivalen vorbeibefördern kann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2D0E38-01BF-4A11-B9FD-F38D7D107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F86008-9037-42AE-A3D9-C0C1D76228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86B7AB3-BCBB-4E20-902F-5BBAEA14797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6424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1AAD5D-DEEE-425C-B423-B38482D9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Pong: Unsere Version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089DB5-7EFC-4B7A-B386-450AFAF4D4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210" y="1052670"/>
            <a:ext cx="5472760" cy="346864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Man spielt das Projektil gegen eine Wand (Singleplayer)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Je öfter man das Projektil zurückspielen kann, desto mehr Punkte erhält man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Physik-Variablen sind so angepasst, dass das Projektil nicht an Energie „verliert“ und man so theoretisch unendlich lange spielen kann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4C44CC-1061-48D8-858C-2F0B6A5BB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1C9877B-ACE9-4551-8370-173566E68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5C9B59-A967-4806-A3DE-09EB582CA12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770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1EB26-03D3-4D13-A306-878953A40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Pong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D8A2063-48B7-4609-911B-6A6952028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89042C-E8E8-425C-9075-FDB44B6CB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61A496-96D3-489C-94E8-C70892783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32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35D378-D169-424C-B304-B6CC25202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0" y="620610"/>
            <a:ext cx="10400089" cy="5573798"/>
          </a:xfrm>
          <a:prstGeom prst="rect">
            <a:avLst/>
          </a:prstGeom>
        </p:spPr>
      </p:pic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F6517845-16C7-4B16-B59A-1A3FF5332CC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4950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1EB26-03D3-4D13-A306-878953A40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Brick Breaker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D8A2063-48B7-4609-911B-6A6952028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89042C-E8E8-425C-9075-FDB44B6CB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61A496-96D3-489C-94E8-C70892783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4541AB2-8DA1-4CDE-9405-EBDD6C912A7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0" y="620610"/>
            <a:ext cx="10400089" cy="5568380"/>
          </a:xfrm>
        </p:spPr>
      </p:pic>
    </p:spTree>
    <p:extLst>
      <p:ext uri="{BB962C8B-B14F-4D97-AF65-F5344CB8AC3E}">
        <p14:creationId xmlns:p14="http://schemas.microsoft.com/office/powerpoint/2010/main" val="13834305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1EB26-03D3-4D13-A306-878953A40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Angry Birds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D8A2063-48B7-4609-911B-6A6952028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89042C-E8E8-425C-9075-FDB44B6CB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61A496-96D3-489C-94E8-C70892783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34</a:t>
            </a:fld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8372CE5B-1D20-4D10-B065-E88F1F02221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1D415DB-7467-42AA-A288-0E85D86AA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0" y="620610"/>
            <a:ext cx="10400089" cy="55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877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82909F-D7F9-4567-A9F5-0048F48AB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Mehrfachstöße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50974DE-37F3-466B-9BD9-9158998062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008175-5114-4A08-BF32-8D6671644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9D858F5-DB86-4335-9DC1-5A48A3907D29}"/>
              </a:ext>
            </a:extLst>
          </p:cNvPr>
          <p:cNvSpPr txBox="1"/>
          <p:nvPr/>
        </p:nvSpPr>
        <p:spPr>
          <a:xfrm>
            <a:off x="5641262" y="5848489"/>
            <a:ext cx="720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[4]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370F2D86-EDA3-4F0B-8EA2-2E388E977CA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664121" y="1451859"/>
            <a:ext cx="3954282" cy="3954282"/>
          </a:xfrm>
        </p:spPr>
      </p:pic>
    </p:spTree>
    <p:extLst>
      <p:ext uri="{BB962C8B-B14F-4D97-AF65-F5344CB8AC3E}">
        <p14:creationId xmlns:p14="http://schemas.microsoft.com/office/powerpoint/2010/main" val="35643430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6524E-861B-4D34-995D-18765AC1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Performance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C17D67-1D13-4F9B-8EF7-2344990129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3190" y="1051818"/>
            <a:ext cx="5472760" cy="2010807"/>
          </a:xfrm>
        </p:spPr>
        <p:txBody>
          <a:bodyPr/>
          <a:lstStyle/>
          <a:p>
            <a:r>
              <a:rPr lang="de-DE" dirty="0"/>
              <a:t>Schnitt zwischen Kreisen kann schneller berechnet werden als bei beliebigen Formen</a:t>
            </a:r>
          </a:p>
          <a:p>
            <a:endParaRPr lang="de-DE" dirty="0"/>
          </a:p>
          <a:p>
            <a:r>
              <a:rPr lang="de-DE" dirty="0"/>
              <a:t>Weitere Algorithmen zur Performance- </a:t>
            </a:r>
            <a:r>
              <a:rPr lang="de-DE" dirty="0" err="1"/>
              <a:t>verbesserung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AFE6AA-61E5-4371-B59F-9B69C1C94D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CFA0FA-151C-4A12-9B44-77AABAAFA4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36</a:t>
            </a:fld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A0C405F-B948-4920-9E8B-DFC4795EFBC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521" y="1052670"/>
            <a:ext cx="5472760" cy="4729075"/>
          </a:xfr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5BC8E499-0F75-4BA8-BF1F-000B97F561FB}"/>
              </a:ext>
            </a:extLst>
          </p:cNvPr>
          <p:cNvSpPr/>
          <p:nvPr/>
        </p:nvSpPr>
        <p:spPr>
          <a:xfrm>
            <a:off x="10056550" y="4149100"/>
            <a:ext cx="967731" cy="1008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9571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F86012-56A9-4F25-B8BC-AE8D264B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Quellen und Verweise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187BC7-33D0-405D-8471-AF5B1A64F4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210" y="1052670"/>
            <a:ext cx="7273010" cy="2984407"/>
          </a:xfrm>
        </p:spPr>
        <p:txBody>
          <a:bodyPr/>
          <a:lstStyle/>
          <a:p>
            <a:r>
              <a:rPr lang="de-DE" sz="1600" dirty="0"/>
              <a:t>[1] </a:t>
            </a:r>
            <a:r>
              <a:rPr lang="de-DE" sz="1600" dirty="0">
                <a:hlinkClick r:id="rId2"/>
              </a:rPr>
              <a:t>https://phet.colorado.edu/de/simulation/legacy/gas-properties</a:t>
            </a:r>
            <a:endParaRPr lang="de-DE" sz="1600" dirty="0"/>
          </a:p>
          <a:p>
            <a:r>
              <a:rPr lang="de-DE" sz="1600" dirty="0"/>
              <a:t>[2] </a:t>
            </a:r>
            <a:r>
              <a:rPr lang="de-DE" sz="1600" dirty="0">
                <a:hlinkClick r:id="rId3"/>
              </a:rPr>
              <a:t>https://www.leifiphysik.de/optik/optische-linsen/versuche/sammellinse-simulation</a:t>
            </a:r>
            <a:endParaRPr lang="de-DE" sz="1600" dirty="0"/>
          </a:p>
          <a:p>
            <a:r>
              <a:rPr lang="de-DE" sz="1600" dirty="0"/>
              <a:t>[3] </a:t>
            </a:r>
            <a:r>
              <a:rPr lang="de-DE" sz="1600" dirty="0">
                <a:hlinkClick r:id="rId4"/>
              </a:rPr>
              <a:t>https://www.myphysicslab.com/engine2D/contact-en.html</a:t>
            </a:r>
            <a:endParaRPr lang="de-DE" sz="1600" dirty="0"/>
          </a:p>
          <a:p>
            <a:r>
              <a:rPr lang="de-DE" sz="1600" dirty="0"/>
              <a:t>[4] </a:t>
            </a:r>
            <a:r>
              <a:rPr lang="de-DE" sz="1600" dirty="0">
                <a:hlinkClick r:id="rId5"/>
              </a:rPr>
              <a:t>https://sentin.ai/diese-11-arten-von-schweissnaehten-sollte-man-kennen/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Alle Screenshots und Videos aufgenommen aus der </a:t>
            </a:r>
            <a:r>
              <a:rPr lang="de-DE" sz="1600" dirty="0" err="1"/>
              <a:t>Physolator</a:t>
            </a:r>
            <a:r>
              <a:rPr lang="de-DE" sz="1600" dirty="0"/>
              <a:t> Anwendung von Dr. Prof. </a:t>
            </a:r>
            <a:r>
              <a:rPr lang="de-DE" sz="1600" dirty="0" err="1"/>
              <a:t>Eisenbiegler</a:t>
            </a:r>
            <a:endParaRPr lang="de-DE" sz="1600" dirty="0"/>
          </a:p>
          <a:p>
            <a:endParaRPr lang="de-DE" sz="1600" dirty="0"/>
          </a:p>
          <a:p>
            <a:endParaRPr lang="de-DE" sz="160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A6BFCC-9C56-49D2-96C0-A3710682E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5260471-29C7-4DF3-B20D-0E74CAD98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3004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490A85-E3A7-4710-ABB7-82EA8F4E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Haben Sie Fragen?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3B09D4-39F2-4E09-A292-3CC2DD0009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210" y="1052670"/>
            <a:ext cx="5472760" cy="2130327"/>
          </a:xfrm>
        </p:spPr>
        <p:txBody>
          <a:bodyPr/>
          <a:lstStyle/>
          <a:p>
            <a:r>
              <a:rPr lang="de-DE" dirty="0"/>
              <a:t>Eine Projektpräsentation von:</a:t>
            </a:r>
          </a:p>
          <a:p>
            <a:pPr lvl="1"/>
            <a:r>
              <a:rPr lang="de-DE" dirty="0"/>
              <a:t>Daniel Wagner </a:t>
            </a:r>
          </a:p>
          <a:p>
            <a:pPr lvl="1"/>
            <a:r>
              <a:rPr lang="de-DE" dirty="0"/>
              <a:t>Dimitrios Stüber</a:t>
            </a:r>
          </a:p>
          <a:p>
            <a:pPr lvl="1"/>
            <a:r>
              <a:rPr lang="de-DE" dirty="0"/>
              <a:t>Lukas </a:t>
            </a:r>
            <a:r>
              <a:rPr lang="de-DE" dirty="0" err="1"/>
              <a:t>Brausch</a:t>
            </a:r>
            <a:endParaRPr lang="de-DE" dirty="0"/>
          </a:p>
          <a:p>
            <a:pPr lvl="1"/>
            <a:r>
              <a:rPr lang="de-DE" dirty="0"/>
              <a:t>Sebastian Hoffmann</a:t>
            </a:r>
          </a:p>
          <a:p>
            <a:pPr lvl="1"/>
            <a:r>
              <a:rPr lang="de-DE" dirty="0"/>
              <a:t>Manuel </a:t>
            </a:r>
            <a:r>
              <a:rPr lang="de-DE" dirty="0" err="1"/>
              <a:t>Maringolo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388E96-2AEF-41B6-8912-90603FECE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4F0156-71A8-4A13-9BEE-7BCA060A9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38</a:t>
            </a:fld>
            <a:endParaRPr lang="de-DE" dirty="0"/>
          </a:p>
        </p:txBody>
      </p:sp>
      <p:pic>
        <p:nvPicPr>
          <p:cNvPr id="8" name="Inhaltsplatzhalter 7" descr="Ein Bild, das Text, darstellend, verschieden, gleich enthält.&#10;&#10;Automatisch generierte Beschreibung">
            <a:extLst>
              <a:ext uri="{FF2B5EF4-FFF2-40B4-BE49-F238E27FC236}">
                <a16:creationId xmlns:a16="http://schemas.microsoft.com/office/drawing/2014/main" id="{23ABF62B-F705-4DCD-BD8F-243BB19C6D4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1412677"/>
            <a:ext cx="5472113" cy="410408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17EFB7B-8C58-439A-8541-7274024A61AD}"/>
              </a:ext>
            </a:extLst>
          </p:cNvPr>
          <p:cNvSpPr txBox="1"/>
          <p:nvPr/>
        </p:nvSpPr>
        <p:spPr>
          <a:xfrm>
            <a:off x="407210" y="4147469"/>
            <a:ext cx="396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Betreut von: </a:t>
            </a:r>
          </a:p>
          <a:p>
            <a:r>
              <a:rPr lang="de-DE" dirty="0"/>
              <a:t>Prof. Dr. </a:t>
            </a:r>
            <a:r>
              <a:rPr lang="de-DE" dirty="0" err="1"/>
              <a:t>Eisenbiegler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5633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157EA-D78C-4255-9D34-71AF19700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862" y="188550"/>
            <a:ext cx="9144000" cy="513023"/>
          </a:xfrm>
        </p:spPr>
        <p:txBody>
          <a:bodyPr>
            <a:normAutofit/>
          </a:bodyPr>
          <a:lstStyle/>
          <a:p>
            <a:pPr algn="l"/>
            <a:r>
              <a:rPr lang="de-DE" sz="2900" dirty="0"/>
              <a:t>Starrer Körper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2D5EE2-D8B8-427E-A45D-DC2878E60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A63EF4-159E-4B7E-AFB4-334AEF4E4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3A609F68-A03F-46B2-BEB9-EF5EBA42D9A5}"/>
              </a:ext>
            </a:extLst>
          </p:cNvPr>
          <p:cNvSpPr txBox="1">
            <a:spLocks/>
          </p:cNvSpPr>
          <p:nvPr/>
        </p:nvSpPr>
        <p:spPr>
          <a:xfrm>
            <a:off x="368401" y="1124680"/>
            <a:ext cx="5472760" cy="1953969"/>
          </a:xfrm>
          <a:prstGeom prst="rect">
            <a:avLst/>
          </a:prstGeom>
        </p:spPr>
        <p:txBody>
          <a:bodyPr wrap="square" tIns="108000" bIns="10800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3B81A"/>
              </a:buClr>
              <a:buFont typeface="Arial" panose="020B0604020202020204" pitchFamily="34" charset="0"/>
              <a:buNone/>
              <a:defRPr sz="24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20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800" kern="120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rgbClr val="292929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3B81A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Modellvorstellung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Nicht verformbar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Translatorische Bewegung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rgbClr val="86B81A"/>
              </a:buClr>
              <a:buSzPct val="115000"/>
              <a:buFont typeface="Arial" pitchFamily="34" charset="0"/>
              <a:buChar char="•"/>
              <a:defRPr/>
            </a:pPr>
            <a:r>
              <a:rPr lang="de-DE" altLang="de-DE" dirty="0">
                <a:solidFill>
                  <a:schemeClr val="tx1"/>
                </a:solidFill>
              </a:rPr>
              <a:t>Rotationsbewegung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1DCF66F-B837-4DE4-B391-5FE61BF39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760" y="332570"/>
            <a:ext cx="6231024" cy="563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22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7C7A00-8252-4BAC-9B95-5702A402E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862" y="231626"/>
            <a:ext cx="4506715" cy="556170"/>
          </a:xfrm>
        </p:spPr>
        <p:txBody>
          <a:bodyPr>
            <a:normAutofit/>
          </a:bodyPr>
          <a:lstStyle/>
          <a:p>
            <a:pPr algn="l"/>
            <a:r>
              <a:rPr lang="de-DE" sz="2900" dirty="0"/>
              <a:t>Translation - Geschwindigkeit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87F3A7-E9A5-4718-A06F-0D0F6D762E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D9FF5C-FAAC-4256-924E-FC94F5086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0F1953-E2B4-4006-B7C6-D2233A7C4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6" name="1_translation_geschwindigkeit_1">
            <a:hlinkClick r:id="" action="ppaction://media"/>
            <a:extLst>
              <a:ext uri="{FF2B5EF4-FFF2-40B4-BE49-F238E27FC236}">
                <a16:creationId xmlns:a16="http://schemas.microsoft.com/office/drawing/2014/main" id="{2FE55396-ACDE-4150-9737-1A5D75B6B7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9463" y="1194549"/>
            <a:ext cx="7933074" cy="4468902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12515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407B54E5-2992-4897-876F-FDD7869E0D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6B374E-4FFE-4763-8CA6-1A1487D80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03BC758-8721-4C3E-943D-17DDF1AB5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1D9C8C7E-475A-428C-9848-5CB70B1BE359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/>
              <a:t>Translation Geschwindigkeit</a:t>
            </a:r>
            <a:endParaRPr lang="de-DE" sz="2900" dirty="0"/>
          </a:p>
        </p:txBody>
      </p:sp>
      <p:pic>
        <p:nvPicPr>
          <p:cNvPr id="7" name="2_translation_geschwindigkeit_2">
            <a:hlinkClick r:id="" action="ppaction://media"/>
            <a:extLst>
              <a:ext uri="{FF2B5EF4-FFF2-40B4-BE49-F238E27FC236}">
                <a16:creationId xmlns:a16="http://schemas.microsoft.com/office/drawing/2014/main" id="{94E48CB5-3468-4D2B-B901-AB04259CC6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7810" y="1600200"/>
            <a:ext cx="6492875" cy="3657600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746120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1CB38E-1279-4271-BBE9-49F54731C4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6E9168-57D1-49FB-A505-41ABC14F1E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426B92A-9724-4146-AACC-D6224D8066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35A04D-677E-4A89-A75E-4C6BCA94F9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4EAB2D3E-B734-4660-86CC-1BFD27277861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Translation Beschleunigung</a:t>
            </a:r>
          </a:p>
        </p:txBody>
      </p:sp>
      <p:pic>
        <p:nvPicPr>
          <p:cNvPr id="7" name="3_translation_beschleunigung_1">
            <a:hlinkClick r:id="" action="ppaction://media"/>
            <a:extLst>
              <a:ext uri="{FF2B5EF4-FFF2-40B4-BE49-F238E27FC236}">
                <a16:creationId xmlns:a16="http://schemas.microsoft.com/office/drawing/2014/main" id="{28BDEBB3-1515-429B-9486-3C0A39616C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800" y="1140692"/>
            <a:ext cx="7934400" cy="446964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18976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D7D966DF-B741-4DF6-A05F-8E2F661DF0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EBADE8-C1D9-45DF-B190-C20498004E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FCEC26D-ECD1-4558-AD97-CDAA78EC9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AFD9D2BC-5945-43F7-9845-4A7E978D9F62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Translation - Beschleunigung</a:t>
            </a:r>
          </a:p>
        </p:txBody>
      </p:sp>
      <p:pic>
        <p:nvPicPr>
          <p:cNvPr id="7" name="4_translation_beschleunigung_2">
            <a:hlinkClick r:id="" action="ppaction://media"/>
            <a:extLst>
              <a:ext uri="{FF2B5EF4-FFF2-40B4-BE49-F238E27FC236}">
                <a16:creationId xmlns:a16="http://schemas.microsoft.com/office/drawing/2014/main" id="{C1F3E4D8-E644-4677-B6EF-DBB67E6E95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800" y="1194176"/>
            <a:ext cx="7934400" cy="446964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63227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91C56D96-BB8D-4E6A-B91F-71576C178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2D4B3F-6592-4EE7-804F-0AF7C7146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Furtwangen heute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B24C95-2AE8-43FA-84AE-3F89CD9B6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A270D6-16D9-3545-A4B3-7DC4494D58DE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89403BBA-E53B-4D21-8268-CD3091F745D0}"/>
              </a:ext>
            </a:extLst>
          </p:cNvPr>
          <p:cNvSpPr txBox="1">
            <a:spLocks/>
          </p:cNvSpPr>
          <p:nvPr/>
        </p:nvSpPr>
        <p:spPr>
          <a:xfrm>
            <a:off x="368862" y="231626"/>
            <a:ext cx="4506715" cy="556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292929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de-DE" sz="2900" dirty="0"/>
              <a:t>Rotation - Geschwindigkeit</a:t>
            </a:r>
          </a:p>
        </p:txBody>
      </p:sp>
      <p:pic>
        <p:nvPicPr>
          <p:cNvPr id="7" name="6_rotation_geschwindigkeit_2">
            <a:hlinkClick r:id="" action="ppaction://media"/>
            <a:extLst>
              <a:ext uri="{FF2B5EF4-FFF2-40B4-BE49-F238E27FC236}">
                <a16:creationId xmlns:a16="http://schemas.microsoft.com/office/drawing/2014/main" id="{70CEDB15-7AE0-42B0-BBA6-2E628276B4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800" y="1361887"/>
            <a:ext cx="7934400" cy="4469647"/>
          </a:xfrm>
          <a:prstGeom prst="rect">
            <a:avLst/>
          </a:prstGeom>
          <a:ln w="508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83332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FU">
  <a:themeElements>
    <a:clrScheme name="Hochschule Furtwangen">
      <a:dk1>
        <a:sysClr val="windowText" lastClr="000000"/>
      </a:dk1>
      <a:lt1>
        <a:sysClr val="window" lastClr="FFFFFF"/>
      </a:lt1>
      <a:dk2>
        <a:srgbClr val="00844D"/>
      </a:dk2>
      <a:lt2>
        <a:srgbClr val="83B81A"/>
      </a:lt2>
      <a:accent1>
        <a:srgbClr val="83B81A"/>
      </a:accent1>
      <a:accent2>
        <a:srgbClr val="00844D"/>
      </a:accent2>
      <a:accent3>
        <a:srgbClr val="707173"/>
      </a:accent3>
      <a:accent4>
        <a:srgbClr val="83B81A"/>
      </a:accent4>
      <a:accent5>
        <a:srgbClr val="00844D"/>
      </a:accent5>
      <a:accent6>
        <a:srgbClr val="707173"/>
      </a:accent6>
      <a:hlink>
        <a:srgbClr val="83B81A"/>
      </a:hlink>
      <a:folHlink>
        <a:srgbClr val="707173"/>
      </a:folHlink>
    </a:clrScheme>
    <a:fontScheme name="HFU">
      <a:majorFont>
        <a:latin typeface="Univers LT Std 55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222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Breitbild</PresentationFormat>
  <Paragraphs>168</Paragraphs>
  <Slides>38</Slides>
  <Notes>0</Notes>
  <HiddenSlides>6</HiddenSlides>
  <MMClips>24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3" baseType="lpstr">
      <vt:lpstr>Arial</vt:lpstr>
      <vt:lpstr>Arial Narrow</vt:lpstr>
      <vt:lpstr>Calibri</vt:lpstr>
      <vt:lpstr>Univers LT Std 55</vt:lpstr>
      <vt:lpstr>HFU</vt:lpstr>
      <vt:lpstr>Physikalische Simulation starrer Körper</vt:lpstr>
      <vt:lpstr>PowerPoint-Präsentation</vt:lpstr>
      <vt:lpstr>PowerPoint-Präsentation</vt:lpstr>
      <vt:lpstr>Starrer Körper</vt:lpstr>
      <vt:lpstr>Translation - Geschwindigkeit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Stoßerkennung</vt:lpstr>
      <vt:lpstr>Stoßkoordinatensystem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Random Form Video</vt:lpstr>
      <vt:lpstr>Rollen</vt:lpstr>
      <vt:lpstr>PowerPoint-Präsentation</vt:lpstr>
      <vt:lpstr>PowerPoint-Präsentation</vt:lpstr>
      <vt:lpstr>Trockene Reibung</vt:lpstr>
      <vt:lpstr>PowerPoint-Präsentation</vt:lpstr>
      <vt:lpstr>PowerPoint-Präsentation</vt:lpstr>
      <vt:lpstr>Videospiele im Physolator </vt:lpstr>
      <vt:lpstr>Pong</vt:lpstr>
      <vt:lpstr>Pong: Unsere Version</vt:lpstr>
      <vt:lpstr>Pong</vt:lpstr>
      <vt:lpstr>Brick Breaker</vt:lpstr>
      <vt:lpstr>Angry Birds</vt:lpstr>
      <vt:lpstr>Mehrfachstöße</vt:lpstr>
      <vt:lpstr>Performance</vt:lpstr>
      <vt:lpstr>Quellen und Verweise</vt:lpstr>
      <vt:lpstr>Haben Sie Fragen?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Physikalische Simulation starrer Körper</dc:title>
  <dc:creator>Dimitrios Stüber</dc:creator>
  <cp:lastModifiedBy>Manuel Maringolo</cp:lastModifiedBy>
  <cp:revision>51</cp:revision>
  <dcterms:created xsi:type="dcterms:W3CDTF">2021-01-23T22:31:12Z</dcterms:created>
  <dcterms:modified xsi:type="dcterms:W3CDTF">2021-01-25T18:08:52Z</dcterms:modified>
</cp:coreProperties>
</file>

<file path=docProps/thumbnail.jpeg>
</file>